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5"/>
  </p:handoutMasterIdLst>
  <p:sldIdLst>
    <p:sldId id="256" r:id="rId2"/>
    <p:sldId id="287" r:id="rId3"/>
    <p:sldId id="273" r:id="rId4"/>
    <p:sldId id="275" r:id="rId5"/>
    <p:sldId id="295" r:id="rId6"/>
    <p:sldId id="294" r:id="rId7"/>
    <p:sldId id="260" r:id="rId8"/>
    <p:sldId id="291" r:id="rId9"/>
    <p:sldId id="293" r:id="rId10"/>
    <p:sldId id="288" r:id="rId11"/>
    <p:sldId id="292" r:id="rId12"/>
    <p:sldId id="289" r:id="rId13"/>
    <p:sldId id="290" r:id="rId14"/>
  </p:sldIdLst>
  <p:sldSz cx="12192000" cy="6858000"/>
  <p:notesSz cx="9144000" cy="6858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39" autoAdjust="0"/>
    <p:restoredTop sz="94660" autoAdjust="0"/>
  </p:normalViewPr>
  <p:slideViewPr>
    <p:cSldViewPr snapToGrid="0">
      <p:cViewPr varScale="1">
        <p:scale>
          <a:sx n="92" d="100"/>
          <a:sy n="92" d="100"/>
        </p:scale>
        <p:origin x="510" y="9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169583-5F0C-4D09-9D6F-83386856BB34}" type="datetimeFigureOut">
              <a:rPr lang="nl-NL" smtClean="0"/>
              <a:t>22-11-2024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FD5F27-C5CE-45BE-AF10-E33C14BA94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19009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6D7E4672-F103-CC2C-4541-BBE60135CD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xmlns="" id="{93A48A0B-FF4E-F5EC-297F-9CF67ADB60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05DEAD94-133F-17A5-7584-9340644459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E6846-3B0B-44F8-AF06-1C8E25BBA57E}" type="datetimeFigureOut">
              <a:rPr lang="nl-NL" smtClean="0"/>
              <a:t>22-11-2024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5E7FB1D9-700D-FCBB-BEAC-53E2B4C01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A7EC8C29-DBF7-ADD1-2B50-475DA1D7D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7C3D0-5FD5-47CF-A9B3-B7FDBFBEBD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3874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5B95E688-DF36-EACE-3965-15606C73CE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xmlns="" id="{1F4F4A7E-8330-6183-54D8-EA2E501070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D70216B0-FE21-3401-7AA4-CA125AB72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E6846-3B0B-44F8-AF06-1C8E25BBA57E}" type="datetimeFigureOut">
              <a:rPr lang="nl-NL" smtClean="0"/>
              <a:t>22-11-2024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98475311-78FF-95E0-8555-225023075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83B93B8C-06AB-8749-1753-73EDEF1C7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7C3D0-5FD5-47CF-A9B3-B7FDBFBEBD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4328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xmlns="" id="{346FB9B0-EF3A-1D54-B827-7209B8E507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xmlns="" id="{580AC48E-7D61-2355-2492-0BAE50A892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33CE1861-0416-C175-A173-589ADE0B01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E6846-3B0B-44F8-AF06-1C8E25BBA57E}" type="datetimeFigureOut">
              <a:rPr lang="nl-NL" smtClean="0"/>
              <a:t>22-11-2024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B25A47D5-2204-E9DE-991E-49422E80E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C55D4E68-6762-9562-EDCA-124EF7C43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7C3D0-5FD5-47CF-A9B3-B7FDBFBEBD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17192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DF965CB7-94FD-7627-A518-E36C419EDB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49AE05A4-C4A8-EFDA-927C-99153E10AA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A857E65F-B7B4-28B2-36F1-3E619EFD11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E6846-3B0B-44F8-AF06-1C8E25BBA57E}" type="datetimeFigureOut">
              <a:rPr lang="nl-NL" smtClean="0"/>
              <a:t>22-11-2024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67856E0A-A81E-6B31-F4E6-3B8E020B9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B895D386-F975-480A-4833-DECB11509C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7C3D0-5FD5-47CF-A9B3-B7FDBFBEBD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75159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8024761F-4792-B30E-E22B-F34DAFD2BE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xmlns="" id="{8208B398-7207-852F-FD17-DF33114C53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87351A75-E215-6E0E-DDD2-B56BA539A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E6846-3B0B-44F8-AF06-1C8E25BBA57E}" type="datetimeFigureOut">
              <a:rPr lang="nl-NL" smtClean="0"/>
              <a:t>22-11-2024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0E1668D3-9F09-7035-9DD5-5B18109A4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199628F2-AD8E-F9BC-C492-9614DC5A60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7C3D0-5FD5-47CF-A9B3-B7FDBFBEBD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6333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1B550002-86A5-69CF-41CF-069DD01219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552DA190-7C82-F59D-ED4E-A587ABF9A6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xmlns="" id="{457F8DBE-353C-CD25-AD80-4B2BCF18F1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xmlns="" id="{4BC8E57F-EE30-46E4-9B03-C68C73CFF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E6846-3B0B-44F8-AF06-1C8E25BBA57E}" type="datetimeFigureOut">
              <a:rPr lang="nl-NL" smtClean="0"/>
              <a:t>22-11-2024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xmlns="" id="{4B9745BC-717F-4995-FB81-C7C39F3EA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xmlns="" id="{AE2839FA-B0CF-C80D-E306-1E82ACD6D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7C3D0-5FD5-47CF-A9B3-B7FDBFBEBD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0857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6AD4FFDB-4CDC-4563-3862-C28F27EA9F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xmlns="" id="{711B07B5-15BF-3B74-2942-A13F1B1978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xmlns="" id="{AEA182D0-4C84-8702-CF9E-F198AFC9EA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xmlns="" id="{83F04E0F-622C-D5F8-2715-0E4767D4DF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xmlns="" id="{780A5D7B-DAAE-EFEE-A661-006987917A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xmlns="" id="{AF4F9BE2-98F9-6BF3-979A-279E56F67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E6846-3B0B-44F8-AF06-1C8E25BBA57E}" type="datetimeFigureOut">
              <a:rPr lang="nl-NL" smtClean="0"/>
              <a:t>22-11-2024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xmlns="" id="{E9559C04-0E7B-A120-975E-23005027B4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xmlns="" id="{3B4E5993-FB8E-2F93-9C9A-C189F07C6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7C3D0-5FD5-47CF-A9B3-B7FDBFBEBD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39487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FD6875F2-5145-741D-0B35-2AB50AF28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xmlns="" id="{544AAA85-8F1C-4D4E-1797-6AC332385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E6846-3B0B-44F8-AF06-1C8E25BBA57E}" type="datetimeFigureOut">
              <a:rPr lang="nl-NL" smtClean="0"/>
              <a:t>22-11-2024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xmlns="" id="{E0C7382D-467F-94B4-7F65-8B005D89F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xmlns="" id="{1DB06790-86A6-F5E2-DA12-4BF8FB802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7C3D0-5FD5-47CF-A9B3-B7FDBFBEBD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5412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xmlns="" id="{7934AB01-3214-D6C7-3EA2-F6DAA8BDD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E6846-3B0B-44F8-AF06-1C8E25BBA57E}" type="datetimeFigureOut">
              <a:rPr lang="nl-NL" smtClean="0"/>
              <a:t>22-11-2024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xmlns="" id="{EEF2843F-FC78-12CF-AE35-FD263CE01C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xmlns="" id="{3BA2CBB8-B0B2-B64D-6159-ED2AFCB56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7C3D0-5FD5-47CF-A9B3-B7FDBFBEBD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83121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3AB3D01A-5B8D-795A-3357-02C298BCBF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DD36D0AA-7D1F-941F-473E-E5C6E980E9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xmlns="" id="{FFF30072-A80E-9C73-C4E2-A745196825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xmlns="" id="{D48E5526-4876-5CFF-18A0-D5FEF188D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E6846-3B0B-44F8-AF06-1C8E25BBA57E}" type="datetimeFigureOut">
              <a:rPr lang="nl-NL" smtClean="0"/>
              <a:t>22-11-2024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xmlns="" id="{4780E1F5-8C78-E0C7-5F22-0E2141656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xmlns="" id="{0524308F-8E22-6DBF-B425-F370EBFEF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7C3D0-5FD5-47CF-A9B3-B7FDBFBEBD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23307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D48EB0CC-DE43-10F2-FD31-69D94B85ED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xmlns="" id="{7ED60D9A-A8C1-9ABE-CF18-277B3B9285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xmlns="" id="{FF959D4A-B964-8C40-113C-A15C682391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xmlns="" id="{3204DE88-3B61-6438-1ABE-4D75A1187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E6846-3B0B-44F8-AF06-1C8E25BBA57E}" type="datetimeFigureOut">
              <a:rPr lang="nl-NL" smtClean="0"/>
              <a:t>22-11-2024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xmlns="" id="{9F5E8585-8746-7CE5-25BE-DFF9F99BF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xmlns="" id="{D44200A0-FBD7-588D-D199-9AA85BFE36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7C3D0-5FD5-47CF-A9B3-B7FDBFBEBD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44561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xmlns="" id="{E614BC43-5BD6-EB44-0B53-DE840C573F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xmlns="" id="{242D5F90-B81B-2F1D-C8EE-53960C4256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AFC520D7-F62D-6F78-5DF2-C496F758B3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6E6846-3B0B-44F8-AF06-1C8E25BBA57E}" type="datetimeFigureOut">
              <a:rPr lang="nl-NL" smtClean="0"/>
              <a:t>22-11-2024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BAA2310A-3343-33D4-7EAD-61A8E32472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E9EEFA7C-A642-2825-0547-BE655518D9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77C3D0-5FD5-47CF-A9B3-B7FDBFBEBD3E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xmlns="" id="{E6B1EC03-3E37-3412-4CF4-FB58E466DC6B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8932790" y="3667114"/>
            <a:ext cx="3127519" cy="3054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9088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xmlns="" id="{996CB6BA-BBA1-16AE-BDEB-6838C92DA5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8222" y="705832"/>
            <a:ext cx="6925656" cy="3712786"/>
          </a:xfrm>
          <a:prstGeom prst="rect">
            <a:avLst/>
          </a:prstGeom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xmlns="" id="{8D2B72BC-6856-5ECA-24A9-5DE5099A201A}"/>
              </a:ext>
            </a:extLst>
          </p:cNvPr>
          <p:cNvSpPr txBox="1"/>
          <p:nvPr/>
        </p:nvSpPr>
        <p:spPr>
          <a:xfrm>
            <a:off x="1333500" y="4886325"/>
            <a:ext cx="3905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>
                <a:solidFill>
                  <a:srgbClr val="C00000"/>
                </a:solidFill>
                <a:latin typeface="Segoe Print" panose="02000600000000000000" pitchFamily="2" charset="0"/>
              </a:rPr>
              <a:t>#krachtig &amp; weerbaar</a:t>
            </a:r>
          </a:p>
        </p:txBody>
      </p:sp>
    </p:spTree>
    <p:extLst>
      <p:ext uri="{BB962C8B-B14F-4D97-AF65-F5344CB8AC3E}">
        <p14:creationId xmlns:p14="http://schemas.microsoft.com/office/powerpoint/2010/main" val="5501748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9AEC97D2-644D-7031-3A0B-0C83B45F57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2987" y="318826"/>
            <a:ext cx="11894918" cy="1325563"/>
          </a:xfrm>
        </p:spPr>
        <p:txBody>
          <a:bodyPr>
            <a:normAutofit/>
          </a:bodyPr>
          <a:lstStyle/>
          <a:p>
            <a:r>
              <a:rPr lang="nl-NL" sz="2400" b="1" dirty="0">
                <a:latin typeface="Montserrat" panose="00000500000000000000" pitchFamily="2" charset="0"/>
              </a:rPr>
              <a:t>1.0 preventie geeft voorlichting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C56461FF-57B5-173E-D010-63A7BD6171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2930" y="1493134"/>
            <a:ext cx="10968603" cy="772031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NL" sz="2400" dirty="0">
              <a:latin typeface="Montserrat" pitchFamily="2" charset="77"/>
            </a:endParaRPr>
          </a:p>
          <a:p>
            <a:pPr marL="0" indent="0">
              <a:buNone/>
            </a:pPr>
            <a:r>
              <a:rPr lang="nl-NL" sz="2400" dirty="0">
                <a:latin typeface="Montserrat" pitchFamily="2" charset="77"/>
              </a:rPr>
              <a:t>soorten middelen</a:t>
            </a:r>
          </a:p>
          <a:p>
            <a:pPr marL="0" indent="0">
              <a:buNone/>
            </a:pPr>
            <a:r>
              <a:rPr lang="nl-NL" sz="2400" dirty="0">
                <a:latin typeface="Montserrat" pitchFamily="2" charset="77"/>
              </a:rPr>
              <a:t>verslavingsfasen</a:t>
            </a:r>
          </a:p>
          <a:p>
            <a:pPr marL="0" indent="0">
              <a:buNone/>
            </a:pPr>
            <a:r>
              <a:rPr lang="nl-NL" sz="2400" dirty="0">
                <a:latin typeface="Montserrat" pitchFamily="2" charset="77"/>
              </a:rPr>
              <a:t>sociaal en gewoontegebruik</a:t>
            </a:r>
            <a:endParaRPr lang="nl-NL" dirty="0"/>
          </a:p>
          <a:p>
            <a:pPr marL="0" indent="0">
              <a:buNone/>
            </a:pPr>
            <a:r>
              <a:rPr lang="nl-NL" dirty="0"/>
              <a:t>	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                </a:t>
            </a:r>
          </a:p>
          <a:p>
            <a:pPr marL="0" indent="0">
              <a:buNone/>
            </a:pPr>
            <a:r>
              <a:rPr lang="nl-NL" dirty="0"/>
              <a:t/>
            </a:r>
            <a:br>
              <a:rPr lang="nl-NL" dirty="0"/>
            </a:br>
            <a:r>
              <a:rPr lang="nl-NL" dirty="0"/>
              <a:t/>
            </a:r>
            <a:br>
              <a:rPr lang="nl-NL" dirty="0"/>
            </a:b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815252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DA485102-BFDC-C5AA-1DA7-63A5CFB776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92DC9516-3BCF-4115-6301-44817CDD77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2987" y="318826"/>
            <a:ext cx="11894918" cy="1325563"/>
          </a:xfrm>
        </p:spPr>
        <p:txBody>
          <a:bodyPr>
            <a:normAutofit/>
          </a:bodyPr>
          <a:lstStyle/>
          <a:p>
            <a:r>
              <a:rPr lang="nl-NL" sz="2400" b="1" dirty="0">
                <a:latin typeface="Montserrat" panose="00000500000000000000" pitchFamily="2" charset="0"/>
              </a:rPr>
              <a:t>In gesprek met elkaar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19DF916C-D845-E754-BE56-E8C61FCB1B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3374" y="1493134"/>
            <a:ext cx="11218159" cy="772031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NL" sz="2400" dirty="0">
              <a:latin typeface="Montserrat" pitchFamily="2" charset="77"/>
            </a:endParaRPr>
          </a:p>
          <a:p>
            <a:pPr marL="0" indent="0">
              <a:buNone/>
            </a:pPr>
            <a:r>
              <a:rPr lang="nl-NL" sz="2400" dirty="0">
                <a:latin typeface="Montserrat" pitchFamily="2" charset="77"/>
              </a:rPr>
              <a:t>Vorm een groepje van ongeveer 5 echtparen (10 mensen)</a:t>
            </a:r>
            <a:br>
              <a:rPr lang="nl-NL" sz="2400" dirty="0">
                <a:latin typeface="Montserrat" pitchFamily="2" charset="77"/>
              </a:rPr>
            </a:br>
            <a:r>
              <a:rPr lang="nl-NL" sz="2400" dirty="0">
                <a:latin typeface="Montserrat" pitchFamily="2" charset="77"/>
              </a:rPr>
              <a:t>bv ouders die kinderen in dezelfde leeftijd hebben</a:t>
            </a:r>
          </a:p>
          <a:p>
            <a:pPr marL="0" indent="0">
              <a:buNone/>
            </a:pPr>
            <a:endParaRPr lang="nl-NL" sz="2400" dirty="0">
              <a:latin typeface="Montserrat" pitchFamily="2" charset="77"/>
            </a:endParaRPr>
          </a:p>
          <a:p>
            <a:pPr marL="0" indent="0">
              <a:buNone/>
            </a:pPr>
            <a:r>
              <a:rPr lang="nl-NL" sz="2400" dirty="0">
                <a:latin typeface="Montserrat" pitchFamily="2" charset="77"/>
              </a:rPr>
              <a:t>Met elkaar gaan jullie in gesprek aan de hand van vragen, stellingen over de onderwerpen waar we over gesproken hebben</a:t>
            </a:r>
          </a:p>
          <a:p>
            <a:pPr marL="0" indent="0">
              <a:buNone/>
            </a:pPr>
            <a:endParaRPr lang="nl-NL" sz="2400" dirty="0">
              <a:latin typeface="Montserrat" pitchFamily="2" charset="77"/>
            </a:endParaRPr>
          </a:p>
          <a:p>
            <a:pPr marL="0" indent="0">
              <a:buNone/>
            </a:pPr>
            <a:r>
              <a:rPr lang="nl-NL" sz="2400" dirty="0">
                <a:latin typeface="Montserrat" pitchFamily="2" charset="77"/>
              </a:rPr>
              <a:t>Als jullie vragen hebben voor het panel, schrijf die op </a:t>
            </a:r>
            <a:br>
              <a:rPr lang="nl-NL" sz="2400" dirty="0">
                <a:latin typeface="Montserrat" pitchFamily="2" charset="77"/>
              </a:rPr>
            </a:br>
            <a:r>
              <a:rPr lang="nl-NL" sz="2400" dirty="0">
                <a:latin typeface="Montserrat" pitchFamily="2" charset="77"/>
              </a:rPr>
              <a:t>en deponeer die in een box </a:t>
            </a:r>
          </a:p>
          <a:p>
            <a:pPr marL="0" indent="0">
              <a:buNone/>
            </a:pPr>
            <a:r>
              <a:rPr lang="nl-NL" dirty="0"/>
              <a:t>			                  </a:t>
            </a:r>
          </a:p>
          <a:p>
            <a:pPr marL="0" indent="0">
              <a:buNone/>
            </a:pPr>
            <a:r>
              <a:rPr lang="nl-NL" dirty="0"/>
              <a:t>	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                </a:t>
            </a:r>
          </a:p>
          <a:p>
            <a:pPr marL="0" indent="0">
              <a:buNone/>
            </a:pPr>
            <a:r>
              <a:rPr lang="nl-NL" dirty="0"/>
              <a:t/>
            </a:r>
            <a:br>
              <a:rPr lang="nl-NL" dirty="0"/>
            </a:br>
            <a:r>
              <a:rPr lang="nl-NL" dirty="0"/>
              <a:t/>
            </a:r>
            <a:br>
              <a:rPr lang="nl-NL" dirty="0"/>
            </a:b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139104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9AEC97D2-644D-7031-3A0B-0C83B45F57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910" y="318826"/>
            <a:ext cx="11934995" cy="1325563"/>
          </a:xfrm>
        </p:spPr>
        <p:txBody>
          <a:bodyPr>
            <a:normAutofit/>
          </a:bodyPr>
          <a:lstStyle/>
          <a:p>
            <a:r>
              <a:rPr lang="nl-NL" sz="2400" b="1" dirty="0">
                <a:latin typeface="Montserrat" panose="00000500000000000000" pitchFamily="2" charset="0"/>
              </a:rPr>
              <a:t>Panel: St. Ontmoeting, 1.0 preventie, </a:t>
            </a:r>
            <a:r>
              <a:rPr lang="nl-NL" sz="2400" b="1" dirty="0" err="1">
                <a:latin typeface="Montserrat" panose="00000500000000000000" pitchFamily="2" charset="0"/>
              </a:rPr>
              <a:t>Know</a:t>
            </a:r>
            <a:r>
              <a:rPr lang="nl-NL" sz="2400" b="1" dirty="0">
                <a:latin typeface="Montserrat" panose="00000500000000000000" pitchFamily="2" charset="0"/>
              </a:rPr>
              <a:t> </a:t>
            </a:r>
            <a:r>
              <a:rPr lang="nl-NL" sz="2400" b="1" dirty="0" err="1">
                <a:latin typeface="Montserrat" panose="00000500000000000000" pitchFamily="2" charset="0"/>
              </a:rPr>
              <a:t>Limits</a:t>
            </a:r>
            <a:r>
              <a:rPr lang="nl-NL" sz="2400" b="1" dirty="0">
                <a:latin typeface="Montserrat" panose="00000500000000000000" pitchFamily="2" charset="0"/>
              </a:rPr>
              <a:t>, kerk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C56461FF-57B5-173E-D010-63A7BD6171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3374" y="1493134"/>
            <a:ext cx="11218159" cy="772031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sz="2400" dirty="0">
                <a:latin typeface="Montserrat" pitchFamily="2" charset="77"/>
              </a:rPr>
              <a:t>Ouders kunnen vragen over dit onderwerp aan panel stellen</a:t>
            </a:r>
          </a:p>
          <a:p>
            <a:pPr marL="0" indent="0">
              <a:buNone/>
            </a:pPr>
            <a:r>
              <a:rPr lang="nl-NL" sz="2400" dirty="0">
                <a:latin typeface="Montserrat" pitchFamily="2" charset="77"/>
              </a:rPr>
              <a:t>microfoon</a:t>
            </a:r>
          </a:p>
          <a:p>
            <a:pPr marL="0" indent="0">
              <a:buNone/>
            </a:pPr>
            <a:r>
              <a:rPr lang="nl-NL" sz="2400" dirty="0">
                <a:latin typeface="Montserrat" pitchFamily="2" charset="77"/>
              </a:rPr>
              <a:t>briefje</a:t>
            </a:r>
          </a:p>
          <a:p>
            <a:pPr marL="0" indent="0">
              <a:buNone/>
            </a:pPr>
            <a:r>
              <a:rPr lang="nl-NL" dirty="0"/>
              <a:t>			                  </a:t>
            </a:r>
          </a:p>
          <a:p>
            <a:pPr marL="0" indent="0">
              <a:buNone/>
            </a:pPr>
            <a:r>
              <a:rPr lang="nl-NL" dirty="0"/>
              <a:t>	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                </a:t>
            </a:r>
          </a:p>
          <a:p>
            <a:pPr marL="0" indent="0">
              <a:buNone/>
            </a:pPr>
            <a:r>
              <a:rPr lang="nl-NL" dirty="0"/>
              <a:t/>
            </a:r>
            <a:br>
              <a:rPr lang="nl-NL" dirty="0"/>
            </a:br>
            <a:r>
              <a:rPr lang="nl-NL" dirty="0"/>
              <a:t/>
            </a:r>
            <a:br>
              <a:rPr lang="nl-NL" dirty="0"/>
            </a:b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432115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9AEC97D2-644D-7031-3A0B-0C83B45F57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2987" y="318826"/>
            <a:ext cx="11894918" cy="1325563"/>
          </a:xfrm>
        </p:spPr>
        <p:txBody>
          <a:bodyPr>
            <a:normAutofit/>
          </a:bodyPr>
          <a:lstStyle/>
          <a:p>
            <a:r>
              <a:rPr lang="nl-NL" sz="2400" b="1" dirty="0">
                <a:latin typeface="Montserrat" panose="00000500000000000000" pitchFamily="2" charset="0"/>
              </a:rPr>
              <a:t>Afronding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C56461FF-57B5-173E-D010-63A7BD6171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3374" y="1493134"/>
            <a:ext cx="11218159" cy="772031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			                  </a:t>
            </a:r>
          </a:p>
          <a:p>
            <a:pPr marL="0" indent="0">
              <a:buNone/>
            </a:pPr>
            <a:r>
              <a:rPr lang="nl-NL" dirty="0"/>
              <a:t>	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                </a:t>
            </a:r>
          </a:p>
          <a:p>
            <a:pPr marL="0" indent="0">
              <a:buNone/>
            </a:pPr>
            <a:r>
              <a:rPr lang="nl-NL" dirty="0"/>
              <a:t/>
            </a:r>
            <a:br>
              <a:rPr lang="nl-NL" dirty="0"/>
            </a:br>
            <a:r>
              <a:rPr lang="nl-NL" dirty="0"/>
              <a:t/>
            </a:r>
            <a:br>
              <a:rPr lang="nl-NL" dirty="0"/>
            </a:b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43218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38DBAE5C-59ED-FFD7-FCD3-83B011890E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390" y="365125"/>
            <a:ext cx="11515209" cy="1325563"/>
          </a:xfrm>
        </p:spPr>
        <p:txBody>
          <a:bodyPr>
            <a:normAutofit/>
          </a:bodyPr>
          <a:lstStyle/>
          <a:p>
            <a:r>
              <a:rPr lang="nl-NL" sz="3000" b="1" dirty="0">
                <a:latin typeface="Montserrat" panose="00000500000000000000" pitchFamily="2" charset="0"/>
              </a:rPr>
              <a:t>Ouderavond thema ‘Weerbaarheid’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xmlns="" id="{5FDE73AD-6761-9D64-1488-0E502AE16E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4390" y="1551009"/>
            <a:ext cx="11154466" cy="4941866"/>
          </a:xfrm>
        </p:spPr>
        <p:txBody>
          <a:bodyPr>
            <a:normAutofit fontScale="250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nl-NL" sz="7200" dirty="0">
                <a:latin typeface="Montserrat" panose="00000500000000000000" pitchFamily="2" charset="0"/>
              </a:rPr>
              <a:t>Opening</a:t>
            </a:r>
            <a:br>
              <a:rPr lang="nl-NL" sz="7200" dirty="0">
                <a:latin typeface="Montserrat" panose="00000500000000000000" pitchFamily="2" charset="0"/>
              </a:rPr>
            </a:br>
            <a:endParaRPr lang="nl-NL" sz="7200" dirty="0">
              <a:latin typeface="Montserrat" panose="00000500000000000000" pitchFamily="2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nl-NL" sz="7200" dirty="0">
                <a:latin typeface="Montserrat" panose="00000500000000000000" pitchFamily="2" charset="0"/>
              </a:rPr>
              <a:t>Voorstellen Stichting Ontmoeting, 1NUL1 preventie, </a:t>
            </a:r>
            <a:r>
              <a:rPr lang="nl-NL" sz="7200" dirty="0" err="1">
                <a:latin typeface="Montserrat" panose="00000500000000000000" pitchFamily="2" charset="0"/>
              </a:rPr>
              <a:t>Know</a:t>
            </a:r>
            <a:r>
              <a:rPr lang="nl-NL" sz="7200" dirty="0">
                <a:latin typeface="Montserrat" panose="00000500000000000000" pitchFamily="2" charset="0"/>
              </a:rPr>
              <a:t> </a:t>
            </a:r>
            <a:r>
              <a:rPr lang="nl-NL" sz="7200" dirty="0" err="1">
                <a:latin typeface="Montserrat" panose="00000500000000000000" pitchFamily="2" charset="0"/>
              </a:rPr>
              <a:t>Limits</a:t>
            </a:r>
            <a:r>
              <a:rPr lang="nl-NL" sz="7200" dirty="0">
                <a:latin typeface="Montserrat" panose="00000500000000000000" pitchFamily="2" charset="0"/>
              </a:rPr>
              <a:t>  </a:t>
            </a:r>
            <a:br>
              <a:rPr lang="nl-NL" sz="7200" dirty="0">
                <a:latin typeface="Montserrat" panose="00000500000000000000" pitchFamily="2" charset="0"/>
              </a:rPr>
            </a:br>
            <a:endParaRPr lang="nl-NL" sz="7200" dirty="0">
              <a:latin typeface="Montserrat" panose="00000500000000000000" pitchFamily="2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nl-NL" sz="7200" dirty="0">
                <a:latin typeface="Montserrat" panose="00000500000000000000" pitchFamily="2" charset="0"/>
              </a:rPr>
              <a:t>Doel / inhoud avond</a:t>
            </a:r>
            <a:br>
              <a:rPr lang="nl-NL" sz="7200" dirty="0">
                <a:latin typeface="Montserrat" panose="00000500000000000000" pitchFamily="2" charset="0"/>
              </a:rPr>
            </a:br>
            <a:endParaRPr lang="nl-NL" sz="7200" dirty="0">
              <a:latin typeface="Montserrat" panose="00000500000000000000" pitchFamily="2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nl-NL" sz="7200" dirty="0">
                <a:latin typeface="Montserrat" panose="00000500000000000000" pitchFamily="2" charset="0"/>
              </a:rPr>
              <a:t>Delen bevindingen jongens en meisjesgroepen</a:t>
            </a:r>
            <a:br>
              <a:rPr lang="nl-NL" sz="7200" dirty="0">
                <a:latin typeface="Montserrat" panose="00000500000000000000" pitchFamily="2" charset="0"/>
              </a:rPr>
            </a:br>
            <a:r>
              <a:rPr lang="nl-NL" sz="7200" dirty="0">
                <a:latin typeface="Montserrat" panose="00000500000000000000" pitchFamily="2" charset="0"/>
              </a:rPr>
              <a:t/>
            </a:r>
            <a:br>
              <a:rPr lang="nl-NL" sz="7200" dirty="0">
                <a:latin typeface="Montserrat" panose="00000500000000000000" pitchFamily="2" charset="0"/>
              </a:rPr>
            </a:br>
            <a:r>
              <a:rPr lang="nl-NL" sz="7200" dirty="0">
                <a:latin typeface="Montserrat" panose="00000500000000000000" pitchFamily="2" charset="0"/>
                <a:sym typeface="Wingdings" panose="05000000000000000000" pitchFamily="2" charset="2"/>
              </a:rPr>
              <a:t></a:t>
            </a:r>
            <a:r>
              <a:rPr lang="nl-NL" sz="7200" dirty="0">
                <a:latin typeface="Montserrat" panose="00000500000000000000" pitchFamily="2" charset="0"/>
              </a:rPr>
              <a:t> beschermende en risicofactoren in opvoeding rondom middelen en weerbaarheid</a:t>
            </a:r>
            <a:br>
              <a:rPr lang="nl-NL" sz="7200" dirty="0">
                <a:latin typeface="Montserrat" panose="00000500000000000000" pitchFamily="2" charset="0"/>
              </a:rPr>
            </a:br>
            <a:endParaRPr lang="nl-NL" sz="7200" dirty="0">
              <a:latin typeface="Montserrat" panose="00000500000000000000" pitchFamily="2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nl-NL" sz="7200" dirty="0">
                <a:latin typeface="Montserrat" panose="00000500000000000000" pitchFamily="2" charset="0"/>
              </a:rPr>
              <a:t>Voorlichting risico’s en gevolgen verslavende middelen (1NUL1)</a:t>
            </a:r>
            <a:br>
              <a:rPr lang="nl-NL" sz="7200" dirty="0">
                <a:latin typeface="Montserrat" panose="00000500000000000000" pitchFamily="2" charset="0"/>
              </a:rPr>
            </a:br>
            <a:endParaRPr lang="nl-NL" sz="7200" dirty="0">
              <a:latin typeface="Montserrat" panose="00000500000000000000" pitchFamily="2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nl-NL" sz="7200" dirty="0">
                <a:latin typeface="Montserrat" panose="00000500000000000000" pitchFamily="2" charset="0"/>
              </a:rPr>
              <a:t>PAUZE en verzamelen in groepen</a:t>
            </a:r>
            <a:br>
              <a:rPr lang="nl-NL" sz="7200" dirty="0">
                <a:latin typeface="Montserrat" panose="00000500000000000000" pitchFamily="2" charset="0"/>
              </a:rPr>
            </a:br>
            <a:endParaRPr lang="nl-NL" sz="7200" dirty="0">
              <a:latin typeface="Montserrat" panose="00000500000000000000" pitchFamily="2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nl-NL" sz="7200" dirty="0">
                <a:latin typeface="Montserrat" panose="00000500000000000000" pitchFamily="2" charset="0"/>
              </a:rPr>
              <a:t>Ouders met elkaar in gesprek</a:t>
            </a:r>
            <a:br>
              <a:rPr lang="nl-NL" sz="7200" dirty="0">
                <a:latin typeface="Montserrat" panose="00000500000000000000" pitchFamily="2" charset="0"/>
              </a:rPr>
            </a:br>
            <a:endParaRPr lang="nl-NL" sz="7200" dirty="0">
              <a:latin typeface="Montserrat" panose="00000500000000000000" pitchFamily="2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nl-NL" sz="7200" dirty="0">
                <a:latin typeface="Montserrat" panose="00000500000000000000" pitchFamily="2" charset="0"/>
              </a:rPr>
              <a:t>Vragen stellen aan panel van deskundigen/betrokkenen </a:t>
            </a:r>
            <a:br>
              <a:rPr lang="nl-NL" sz="7200" dirty="0">
                <a:latin typeface="Montserrat" panose="00000500000000000000" pitchFamily="2" charset="0"/>
              </a:rPr>
            </a:br>
            <a:endParaRPr lang="nl-NL" sz="7200" dirty="0">
              <a:latin typeface="Montserrat" panose="00000500000000000000" pitchFamily="2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nl-NL" sz="7200" dirty="0">
                <a:latin typeface="Montserrat" panose="00000500000000000000" pitchFamily="2" charset="0"/>
              </a:rPr>
              <a:t>Afsluiting </a:t>
            </a:r>
            <a:r>
              <a:rPr lang="nl-NL" sz="2600" dirty="0">
                <a:latin typeface="Montserrat" panose="00000500000000000000" pitchFamily="2" charset="0"/>
              </a:rPr>
              <a:t/>
            </a:r>
            <a:br>
              <a:rPr lang="nl-NL" sz="2600" dirty="0">
                <a:latin typeface="Montserrat" panose="00000500000000000000" pitchFamily="2" charset="0"/>
              </a:rPr>
            </a:br>
            <a:r>
              <a:rPr lang="nl-NL" sz="2600" dirty="0">
                <a:latin typeface="Montserrat" panose="00000500000000000000" pitchFamily="2" charset="0"/>
              </a:rPr>
              <a:t/>
            </a:r>
            <a:br>
              <a:rPr lang="nl-NL" sz="2600" dirty="0">
                <a:latin typeface="Montserrat" panose="00000500000000000000" pitchFamily="2" charset="0"/>
              </a:rPr>
            </a:br>
            <a:endParaRPr lang="nl-NL" sz="2400" dirty="0">
              <a:latin typeface="Montserrat" panose="00000500000000000000" pitchFamily="2" charset="0"/>
            </a:endParaRPr>
          </a:p>
          <a:p>
            <a:pPr marL="0" indent="0">
              <a:buNone/>
            </a:pPr>
            <a:endParaRPr lang="nl-NL" sz="2400" dirty="0">
              <a:latin typeface="Montserrat" panose="00000500000000000000" pitchFamily="2" charset="0"/>
            </a:endParaRPr>
          </a:p>
          <a:p>
            <a:pPr marL="0" indent="0">
              <a:buNone/>
            </a:pPr>
            <a:endParaRPr lang="nl-NL" sz="2400" dirty="0">
              <a:latin typeface="Montserrat" panose="00000500000000000000" pitchFamily="2" charset="0"/>
            </a:endParaRPr>
          </a:p>
          <a:p>
            <a:pPr marL="0" indent="0">
              <a:buNone/>
            </a:pPr>
            <a:endParaRPr lang="nl-NL" sz="2400" dirty="0">
              <a:latin typeface="Montserrat" panose="00000500000000000000" pitchFamily="2" charset="0"/>
            </a:endParaRPr>
          </a:p>
          <a:p>
            <a:pPr marL="0" indent="0">
              <a:buNone/>
            </a:pPr>
            <a:r>
              <a:rPr lang="nl-NL" sz="2400" dirty="0">
                <a:latin typeface="Montserrat" panose="00000500000000000000" pitchFamily="2" charset="0"/>
              </a:rPr>
              <a:t/>
            </a:r>
            <a:br>
              <a:rPr lang="nl-NL" sz="2400" dirty="0">
                <a:latin typeface="Montserrat" panose="00000500000000000000" pitchFamily="2" charset="0"/>
              </a:rPr>
            </a:br>
            <a:endParaRPr lang="nl-NL" sz="2400" dirty="0">
              <a:latin typeface="Montserrat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12172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38DBAE5C-59ED-FFD7-FCD3-83B011890E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390" y="365125"/>
            <a:ext cx="11515209" cy="1325563"/>
          </a:xfrm>
        </p:spPr>
        <p:txBody>
          <a:bodyPr>
            <a:normAutofit/>
          </a:bodyPr>
          <a:lstStyle/>
          <a:p>
            <a:r>
              <a:rPr lang="nl-NL" sz="3000" b="1" dirty="0">
                <a:latin typeface="Montserrat" panose="00000500000000000000" pitchFamily="2" charset="0"/>
              </a:rPr>
              <a:t>Bevindingen bij de jongens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xmlns="" id="{5FDE73AD-6761-9D64-1488-0E502AE16E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8328" y="1499616"/>
            <a:ext cx="10619366" cy="4852607"/>
          </a:xfrm>
        </p:spPr>
        <p:txBody>
          <a:bodyPr>
            <a:normAutofit fontScale="550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nl-NL" sz="2400" dirty="0">
                <a:latin typeface="Montserrat" panose="00000500000000000000" pitchFamily="2" charset="0"/>
              </a:rPr>
              <a:t>Bevindingen</a:t>
            </a:r>
            <a:br>
              <a:rPr lang="nl-NL" sz="2400" dirty="0">
                <a:latin typeface="Montserrat" panose="00000500000000000000" pitchFamily="2" charset="0"/>
              </a:rPr>
            </a:br>
            <a:r>
              <a:rPr lang="nl-NL" sz="2400" dirty="0">
                <a:latin typeface="Montserrat" panose="00000500000000000000" pitchFamily="2" charset="0"/>
              </a:rPr>
              <a:t/>
            </a:r>
            <a:br>
              <a:rPr lang="nl-NL" sz="2400" dirty="0">
                <a:latin typeface="Montserrat" panose="00000500000000000000" pitchFamily="2" charset="0"/>
              </a:rPr>
            </a:br>
            <a:r>
              <a:rPr lang="nl-NL" sz="2400" dirty="0">
                <a:latin typeface="Montserrat" panose="00000500000000000000" pitchFamily="2" charset="0"/>
              </a:rPr>
              <a:t>Jongens goede opkomst binnen alle leeftijdscategorieën</a:t>
            </a:r>
            <a:br>
              <a:rPr lang="nl-NL" sz="2400" dirty="0">
                <a:latin typeface="Montserrat" panose="00000500000000000000" pitchFamily="2" charset="0"/>
              </a:rPr>
            </a:br>
            <a:r>
              <a:rPr lang="nl-NL" sz="2400" dirty="0">
                <a:latin typeface="Montserrat" panose="00000500000000000000" pitchFamily="2" charset="0"/>
              </a:rPr>
              <a:t>Jongens zijn wel aangesloten op het thema (het leeft wel)</a:t>
            </a:r>
            <a:br>
              <a:rPr lang="nl-NL" sz="2400" dirty="0">
                <a:latin typeface="Montserrat" panose="00000500000000000000" pitchFamily="2" charset="0"/>
              </a:rPr>
            </a:br>
            <a:r>
              <a:rPr lang="nl-NL" sz="2400" dirty="0">
                <a:latin typeface="Montserrat" panose="00000500000000000000" pitchFamily="2" charset="0"/>
              </a:rPr>
              <a:t>Jongens geven in de </a:t>
            </a:r>
            <a:r>
              <a:rPr lang="nl-NL" sz="2400" dirty="0" err="1">
                <a:latin typeface="Montserrat" panose="00000500000000000000" pitchFamily="2" charset="0"/>
              </a:rPr>
              <a:t>enquete</a:t>
            </a:r>
            <a:r>
              <a:rPr lang="nl-NL" sz="2400" dirty="0">
                <a:latin typeface="Montserrat" panose="00000500000000000000" pitchFamily="2" charset="0"/>
              </a:rPr>
              <a:t> aan dat de avonden voor hen goed waren.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2400" dirty="0">
                <a:latin typeface="Montserrat" panose="00000500000000000000" pitchFamily="2" charset="0"/>
              </a:rPr>
              <a:t>Waar zijn we dankbaar voor?</a:t>
            </a:r>
            <a:br>
              <a:rPr lang="nl-NL" sz="2400" dirty="0">
                <a:latin typeface="Montserrat" panose="00000500000000000000" pitchFamily="2" charset="0"/>
              </a:rPr>
            </a:br>
            <a:r>
              <a:rPr lang="nl-NL" sz="2400" dirty="0">
                <a:latin typeface="Montserrat" panose="00000500000000000000" pitchFamily="2" charset="0"/>
              </a:rPr>
              <a:t/>
            </a:r>
            <a:br>
              <a:rPr lang="nl-NL" sz="2400" dirty="0">
                <a:latin typeface="Montserrat" panose="00000500000000000000" pitchFamily="2" charset="0"/>
              </a:rPr>
            </a:br>
            <a:r>
              <a:rPr lang="nl-NL" sz="2400" dirty="0">
                <a:latin typeface="Montserrat" panose="00000500000000000000" pitchFamily="2" charset="0"/>
              </a:rPr>
              <a:t>- Er werden veel ervaringen gedeeld, zowel positief als negatief.</a:t>
            </a:r>
            <a:br>
              <a:rPr lang="nl-NL" sz="2400" dirty="0">
                <a:latin typeface="Montserrat" panose="00000500000000000000" pitchFamily="2" charset="0"/>
              </a:rPr>
            </a:br>
            <a:r>
              <a:rPr lang="nl-NL" sz="2400" dirty="0">
                <a:latin typeface="Montserrat" panose="00000500000000000000" pitchFamily="2" charset="0"/>
              </a:rPr>
              <a:t>- Open gesprek is heel goed mogelijk binnen de jongensgroepen</a:t>
            </a:r>
            <a:br>
              <a:rPr lang="nl-NL" sz="2400" dirty="0">
                <a:latin typeface="Montserrat" panose="00000500000000000000" pitchFamily="2" charset="0"/>
              </a:rPr>
            </a:br>
            <a:r>
              <a:rPr lang="nl-NL" sz="2400" dirty="0">
                <a:latin typeface="Montserrat" panose="00000500000000000000" pitchFamily="2" charset="0"/>
              </a:rPr>
              <a:t>- Een deel van de jongens komt niet in problematische omgeving waar gebruikt wordt.</a:t>
            </a:r>
            <a:br>
              <a:rPr lang="nl-NL" sz="2400" dirty="0">
                <a:latin typeface="Montserrat" panose="00000500000000000000" pitchFamily="2" charset="0"/>
              </a:rPr>
            </a:br>
            <a:r>
              <a:rPr lang="nl-NL" sz="2400" dirty="0">
                <a:latin typeface="Montserrat" panose="00000500000000000000" pitchFamily="2" charset="0"/>
              </a:rPr>
              <a:t>Is daarmee minder vatbaar voor (overmatig) drank- en drugsgebruik</a:t>
            </a:r>
            <a:br>
              <a:rPr lang="nl-NL" sz="2400" dirty="0">
                <a:latin typeface="Montserrat" panose="00000500000000000000" pitchFamily="2" charset="0"/>
              </a:rPr>
            </a:br>
            <a:r>
              <a:rPr lang="nl-NL" sz="2400" dirty="0">
                <a:latin typeface="Montserrat" panose="00000500000000000000" pitchFamily="2" charset="0"/>
              </a:rPr>
              <a:t>- De groepen die trouw naar JV komen, zijn er minder vatbaar voor.</a:t>
            </a:r>
            <a:br>
              <a:rPr lang="nl-NL" sz="2400" dirty="0">
                <a:latin typeface="Montserrat" panose="00000500000000000000" pitchFamily="2" charset="0"/>
              </a:rPr>
            </a:br>
            <a:r>
              <a:rPr lang="nl-NL" sz="2400" dirty="0">
                <a:latin typeface="Montserrat" panose="00000500000000000000" pitchFamily="2" charset="0"/>
              </a:rPr>
              <a:t>Hebben geen behoefte aan ook.</a:t>
            </a:r>
            <a:br>
              <a:rPr lang="nl-NL" sz="2400" dirty="0">
                <a:latin typeface="Montserrat" panose="00000500000000000000" pitchFamily="2" charset="0"/>
              </a:rPr>
            </a:br>
            <a:r>
              <a:rPr lang="nl-NL" sz="2400" dirty="0">
                <a:latin typeface="Montserrat" panose="00000500000000000000" pitchFamily="2" charset="0"/>
              </a:rPr>
              <a:t>- Drugs is voor veel jongens een stap te ver. </a:t>
            </a:r>
            <a:br>
              <a:rPr lang="nl-NL" sz="2400" dirty="0">
                <a:latin typeface="Montserrat" panose="00000500000000000000" pitchFamily="2" charset="0"/>
              </a:rPr>
            </a:br>
            <a:r>
              <a:rPr lang="nl-NL" sz="2400" dirty="0">
                <a:latin typeface="Montserrat" panose="00000500000000000000" pitchFamily="2" charset="0"/>
              </a:rPr>
              <a:t>- Meerdere 18+ jongeren hebben er de afgelopen tijd voor gekozen fors te minderen</a:t>
            </a:r>
            <a:br>
              <a:rPr lang="nl-NL" sz="2400" dirty="0">
                <a:latin typeface="Montserrat" panose="00000500000000000000" pitchFamily="2" charset="0"/>
              </a:rPr>
            </a:br>
            <a:r>
              <a:rPr lang="nl-NL" sz="2400" dirty="0">
                <a:latin typeface="Montserrat" panose="00000500000000000000" pitchFamily="2" charset="0"/>
              </a:rPr>
              <a:t>met alcoholgebruik.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2400" dirty="0">
                <a:latin typeface="Montserrat" panose="00000500000000000000" pitchFamily="2" charset="0"/>
              </a:rPr>
              <a:t>Waar hebben we zorgen over?</a:t>
            </a:r>
            <a:br>
              <a:rPr lang="nl-NL" sz="2400" dirty="0">
                <a:latin typeface="Montserrat" panose="00000500000000000000" pitchFamily="2" charset="0"/>
              </a:rPr>
            </a:br>
            <a:r>
              <a:rPr lang="nl-NL" sz="2400" dirty="0">
                <a:latin typeface="Montserrat" panose="00000500000000000000" pitchFamily="2" charset="0"/>
              </a:rPr>
              <a:t/>
            </a:r>
            <a:br>
              <a:rPr lang="nl-NL" sz="2400" dirty="0">
                <a:latin typeface="Montserrat" panose="00000500000000000000" pitchFamily="2" charset="0"/>
              </a:rPr>
            </a:br>
            <a:r>
              <a:rPr lang="nl-NL" sz="2400" dirty="0">
                <a:latin typeface="Montserrat" panose="00000500000000000000" pitchFamily="2" charset="0"/>
              </a:rPr>
              <a:t> - Alcohol is heel normaal. Hoort erbij, ook 14/15 jarigen laten zich hier op deze manier over uit.</a:t>
            </a:r>
            <a:br>
              <a:rPr lang="nl-NL" sz="2400" dirty="0">
                <a:latin typeface="Montserrat" panose="00000500000000000000" pitchFamily="2" charset="0"/>
              </a:rPr>
            </a:br>
            <a:r>
              <a:rPr lang="nl-NL" sz="2400" dirty="0">
                <a:latin typeface="Montserrat" panose="00000500000000000000" pitchFamily="2" charset="0"/>
              </a:rPr>
              <a:t> - Levenshouding van de groep is de norm. Afspreken veel te drinken, je ouders hebben niks </a:t>
            </a:r>
            <a:r>
              <a:rPr lang="nl-NL" sz="2400">
                <a:latin typeface="Montserrat" panose="00000500000000000000" pitchFamily="2" charset="0"/>
              </a:rPr>
              <a:t>over </a:t>
            </a:r>
            <a:br>
              <a:rPr lang="nl-NL" sz="2400">
                <a:latin typeface="Montserrat" panose="00000500000000000000" pitchFamily="2" charset="0"/>
              </a:rPr>
            </a:br>
            <a:r>
              <a:rPr lang="nl-NL" sz="2400">
                <a:latin typeface="Montserrat" panose="00000500000000000000" pitchFamily="2" charset="0"/>
              </a:rPr>
              <a:t>je </a:t>
            </a:r>
            <a:r>
              <a:rPr lang="nl-NL" sz="2400" dirty="0">
                <a:latin typeface="Montserrat" panose="00000500000000000000" pitchFamily="2" charset="0"/>
              </a:rPr>
              <a:t>te zeggen</a:t>
            </a:r>
            <a:br>
              <a:rPr lang="nl-NL" sz="2400" dirty="0">
                <a:latin typeface="Montserrat" panose="00000500000000000000" pitchFamily="2" charset="0"/>
              </a:rPr>
            </a:br>
            <a:r>
              <a:rPr lang="nl-NL" sz="2400" dirty="0">
                <a:latin typeface="Montserrat" panose="00000500000000000000" pitchFamily="2" charset="0"/>
              </a:rPr>
              <a:t> - Er worden geen afspraken gemaakt over hoe laat beginnen en wanneer stoppen. Het is ook </a:t>
            </a:r>
            <a:br>
              <a:rPr lang="nl-NL" sz="2400" dirty="0">
                <a:latin typeface="Montserrat" panose="00000500000000000000" pitchFamily="2" charset="0"/>
              </a:rPr>
            </a:br>
            <a:r>
              <a:rPr lang="nl-NL" sz="2400" dirty="0">
                <a:latin typeface="Montserrat" panose="00000500000000000000" pitchFamily="2" charset="0"/>
              </a:rPr>
              <a:t>nog wel leuk en stoer om bezopen op filmpjes te komen. Ook geen afspraken met zichzelf.</a:t>
            </a:r>
            <a:br>
              <a:rPr lang="nl-NL" sz="2400" dirty="0">
                <a:latin typeface="Montserrat" panose="00000500000000000000" pitchFamily="2" charset="0"/>
              </a:rPr>
            </a:br>
            <a:r>
              <a:rPr lang="nl-NL" sz="2400" dirty="0">
                <a:latin typeface="Montserrat" panose="00000500000000000000" pitchFamily="2" charset="0"/>
              </a:rPr>
              <a:t>- Jongeren van 16/17/18 helpen een dronken vriend niet altijd om veilig thuis te komen.</a:t>
            </a:r>
            <a:br>
              <a:rPr lang="nl-NL" sz="2400" dirty="0">
                <a:latin typeface="Montserrat" panose="00000500000000000000" pitchFamily="2" charset="0"/>
              </a:rPr>
            </a:br>
            <a:r>
              <a:rPr lang="nl-NL" sz="2400" dirty="0">
                <a:latin typeface="Montserrat" panose="00000500000000000000" pitchFamily="2" charset="0"/>
              </a:rPr>
              <a:t>- Op het moment dat jongeren worden meegezogen in duistere zaakjes, handeltjes, drugsgebruik </a:t>
            </a:r>
            <a:br>
              <a:rPr lang="nl-NL" sz="2400" dirty="0">
                <a:latin typeface="Montserrat" panose="00000500000000000000" pitchFamily="2" charset="0"/>
              </a:rPr>
            </a:br>
            <a:r>
              <a:rPr lang="nl-NL" sz="2400" dirty="0">
                <a:latin typeface="Montserrat" panose="00000500000000000000" pitchFamily="2" charset="0"/>
              </a:rPr>
              <a:t>zijn ze niet weerbaar genoeg om nee te zeggen. Vaak lonkt het snelle geld. </a:t>
            </a:r>
            <a:br>
              <a:rPr lang="nl-NL" sz="2400" dirty="0">
                <a:latin typeface="Montserrat" panose="00000500000000000000" pitchFamily="2" charset="0"/>
              </a:rPr>
            </a:br>
            <a:r>
              <a:rPr lang="nl-NL" sz="2400" dirty="0">
                <a:latin typeface="Montserrat" panose="00000500000000000000" pitchFamily="2" charset="0"/>
              </a:rPr>
              <a:t>- Grenzen op lichamelijk gebied zijn nog niet ontwikkeld.</a:t>
            </a:r>
          </a:p>
        </p:txBody>
      </p:sp>
    </p:spTree>
    <p:extLst>
      <p:ext uri="{BB962C8B-B14F-4D97-AF65-F5344CB8AC3E}">
        <p14:creationId xmlns:p14="http://schemas.microsoft.com/office/powerpoint/2010/main" val="16659460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38DBAE5C-59ED-FFD7-FCD3-83B011890E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390" y="365125"/>
            <a:ext cx="11515209" cy="1325563"/>
          </a:xfrm>
        </p:spPr>
        <p:txBody>
          <a:bodyPr>
            <a:normAutofit/>
          </a:bodyPr>
          <a:lstStyle/>
          <a:p>
            <a:r>
              <a:rPr lang="nl-NL" sz="3000" b="1" dirty="0">
                <a:latin typeface="Montserrat" panose="00000500000000000000" pitchFamily="2" charset="0"/>
              </a:rPr>
              <a:t>Bevindingen bij de jonge meiden 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xmlns="" id="{5FDE73AD-6761-9D64-1488-0E502AE16E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4389" y="1690688"/>
            <a:ext cx="11515209" cy="5773102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nl-NL" sz="2900" dirty="0">
                <a:latin typeface="Montserrat" pitchFamily="2" charset="77"/>
              </a:rPr>
              <a:t>Alcohol is geaccepteerd. Een behoorlijk aantal jonge meiden krijgt thuis alcohol aangeboden. Dit zijn ook de meiden die elders drinken </a:t>
            </a:r>
          </a:p>
          <a:p>
            <a:pPr>
              <a:buFont typeface="Wingdings" pitchFamily="2" charset="2"/>
              <a:buChar char="§"/>
            </a:pPr>
            <a:r>
              <a:rPr lang="nl-NL" sz="2900" dirty="0">
                <a:latin typeface="Montserrat" pitchFamily="2" charset="77"/>
              </a:rPr>
              <a:t>Alcohol wordt op werkplekken aan minderjarigen geschonken</a:t>
            </a:r>
          </a:p>
          <a:p>
            <a:pPr>
              <a:buFont typeface="Wingdings" pitchFamily="2" charset="2"/>
              <a:buChar char="§"/>
            </a:pPr>
            <a:r>
              <a:rPr lang="nl-NL" sz="2900" dirty="0">
                <a:latin typeface="Montserrat" pitchFamily="2" charset="77"/>
              </a:rPr>
              <a:t>Een deel van de jonge meiden zijn onwetend en hebben een negatieve houding t.a.v. alcohol</a:t>
            </a:r>
          </a:p>
          <a:p>
            <a:pPr>
              <a:buFont typeface="Wingdings" pitchFamily="2" charset="2"/>
              <a:buChar char="§"/>
            </a:pPr>
            <a:r>
              <a:rPr lang="nl-NL" sz="2900" dirty="0">
                <a:latin typeface="Montserrat" pitchFamily="2" charset="77"/>
              </a:rPr>
              <a:t>Sommige jonge meiden hebben afspraken of regels over alcohol (en vinden dat fijn). </a:t>
            </a:r>
          </a:p>
          <a:p>
            <a:pPr>
              <a:buFont typeface="Wingdings" pitchFamily="2" charset="2"/>
              <a:buChar char="§"/>
            </a:pPr>
            <a:r>
              <a:rPr lang="nl-NL" sz="2900" dirty="0">
                <a:latin typeface="Montserrat" pitchFamily="2" charset="77"/>
              </a:rPr>
              <a:t>Veel jonge meiden </a:t>
            </a:r>
            <a:r>
              <a:rPr lang="nl-NL" sz="2900" dirty="0" err="1">
                <a:latin typeface="Montserrat" pitchFamily="2" charset="77"/>
              </a:rPr>
              <a:t>vapen</a:t>
            </a:r>
            <a:r>
              <a:rPr lang="nl-NL" sz="2900" dirty="0">
                <a:latin typeface="Montserrat" pitchFamily="2" charset="77"/>
              </a:rPr>
              <a:t>; iedereen heeft meegemaakt dat een </a:t>
            </a:r>
            <a:r>
              <a:rPr lang="nl-NL" sz="2900" dirty="0" err="1">
                <a:latin typeface="Montserrat" pitchFamily="2" charset="77"/>
              </a:rPr>
              <a:t>vape</a:t>
            </a:r>
            <a:r>
              <a:rPr lang="nl-NL" sz="2900" dirty="0">
                <a:latin typeface="Montserrat" pitchFamily="2" charset="77"/>
              </a:rPr>
              <a:t> </a:t>
            </a:r>
            <a:br>
              <a:rPr lang="nl-NL" sz="2900" dirty="0">
                <a:latin typeface="Montserrat" pitchFamily="2" charset="77"/>
              </a:rPr>
            </a:br>
            <a:r>
              <a:rPr lang="nl-NL" sz="2900" dirty="0">
                <a:latin typeface="Montserrat" pitchFamily="2" charset="77"/>
              </a:rPr>
              <a:t>werd aangeboden (vooral op school)</a:t>
            </a:r>
          </a:p>
          <a:p>
            <a:pPr>
              <a:buFont typeface="Wingdings" pitchFamily="2" charset="2"/>
              <a:buChar char="§"/>
            </a:pPr>
            <a:r>
              <a:rPr lang="nl-NL" sz="2900" dirty="0">
                <a:latin typeface="Montserrat" pitchFamily="2" charset="77"/>
              </a:rPr>
              <a:t>De meeste jonge meiden wisten niet dat 1:4 meiden te maken </a:t>
            </a:r>
            <a:br>
              <a:rPr lang="nl-NL" sz="2900" dirty="0">
                <a:latin typeface="Montserrat" pitchFamily="2" charset="77"/>
              </a:rPr>
            </a:br>
            <a:r>
              <a:rPr lang="nl-NL" sz="2900" dirty="0">
                <a:latin typeface="Montserrat" pitchFamily="2" charset="77"/>
              </a:rPr>
              <a:t>krijgt met seksueel grensoverschrijdend gedrag</a:t>
            </a:r>
          </a:p>
          <a:p>
            <a:pPr>
              <a:buFont typeface="Wingdings" pitchFamily="2" charset="2"/>
              <a:buChar char="§"/>
            </a:pPr>
            <a:r>
              <a:rPr lang="nl-NL" sz="2900" b="0" i="0" u="none" strike="noStrike" dirty="0">
                <a:solidFill>
                  <a:srgbClr val="000000"/>
                </a:solidFill>
                <a:effectLst/>
                <a:latin typeface="Montserrat" pitchFamily="2" charset="77"/>
              </a:rPr>
              <a:t>De meiden gaven aan dat de groep jongeren die voornamelijk </a:t>
            </a:r>
            <a:br>
              <a:rPr lang="nl-NL" sz="2900" b="0" i="0" u="none" strike="noStrike" dirty="0">
                <a:solidFill>
                  <a:srgbClr val="000000"/>
                </a:solidFill>
                <a:effectLst/>
                <a:latin typeface="Montserrat" pitchFamily="2" charset="77"/>
              </a:rPr>
            </a:br>
            <a:r>
              <a:rPr lang="nl-NL" sz="2900" b="0" i="0" u="none" strike="noStrike" dirty="0">
                <a:solidFill>
                  <a:srgbClr val="000000"/>
                </a:solidFill>
                <a:effectLst/>
                <a:latin typeface="Montserrat" pitchFamily="2" charset="77"/>
              </a:rPr>
              <a:t>middelen gebruiken niet aanwezig waren op de avonden</a:t>
            </a:r>
          </a:p>
          <a:p>
            <a:pPr>
              <a:buFont typeface="Wingdings" pitchFamily="2" charset="2"/>
              <a:buChar char="§"/>
            </a:pPr>
            <a:endParaRPr lang="nl-NL" sz="2900" dirty="0">
              <a:latin typeface="Montserrat" pitchFamily="2" charset="77"/>
            </a:endParaRPr>
          </a:p>
          <a:p>
            <a:pPr algn="l"/>
            <a:r>
              <a:rPr lang="nl-NL" sz="16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 </a:t>
            </a:r>
            <a:r>
              <a:rPr lang="nl-NL" sz="1600" dirty="0"/>
              <a:t/>
            </a:r>
            <a:br>
              <a:rPr lang="nl-NL" sz="1600" dirty="0"/>
            </a:br>
            <a:endParaRPr lang="nl-NL" sz="2400" dirty="0">
              <a:latin typeface="Montserrat" panose="00000500000000000000" pitchFamily="2" charset="0"/>
            </a:endParaRPr>
          </a:p>
          <a:p>
            <a:pPr>
              <a:buFontTx/>
              <a:buChar char="-"/>
            </a:pPr>
            <a:endParaRPr lang="nl-NL" sz="2400" dirty="0">
              <a:latin typeface="Montserrat" panose="00000500000000000000" pitchFamily="2" charset="0"/>
            </a:endParaRPr>
          </a:p>
          <a:p>
            <a:pPr marL="0" indent="0">
              <a:buNone/>
            </a:pPr>
            <a:r>
              <a:rPr lang="nl-NL" sz="2400" dirty="0">
                <a:latin typeface="Montserrat" panose="00000500000000000000" pitchFamily="2" charset="0"/>
              </a:rPr>
              <a:t/>
            </a:r>
            <a:br>
              <a:rPr lang="nl-NL" sz="2400" dirty="0">
                <a:latin typeface="Montserrat" panose="00000500000000000000" pitchFamily="2" charset="0"/>
              </a:rPr>
            </a:br>
            <a:endParaRPr lang="nl-NL" sz="2400" dirty="0">
              <a:latin typeface="Montserrat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28073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EFB40895-65B8-050D-2EC6-9B21E2B63F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C44DD4DF-0C44-1778-70A1-3F2DEFE8A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390" y="365125"/>
            <a:ext cx="11515209" cy="1325563"/>
          </a:xfrm>
        </p:spPr>
        <p:txBody>
          <a:bodyPr>
            <a:normAutofit/>
          </a:bodyPr>
          <a:lstStyle/>
          <a:p>
            <a:r>
              <a:rPr lang="nl-NL" sz="3000" b="1" dirty="0">
                <a:latin typeface="Montserrat" panose="00000500000000000000" pitchFamily="2" charset="0"/>
              </a:rPr>
              <a:t>Bevindingen bij de jonge meiden 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xmlns="" id="{EE3010E1-7C0E-2CBF-38C8-F3E054A325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4390" y="1690688"/>
            <a:ext cx="11282800" cy="4927282"/>
          </a:xfrm>
        </p:spPr>
        <p:txBody>
          <a:bodyPr>
            <a:normAutofit fontScale="47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nl-NL" sz="4400" dirty="0">
                <a:latin typeface="Montserrat" pitchFamily="2" charset="77"/>
              </a:rPr>
              <a:t>Meeste meiden hebben betrokken ouders die interesse in hen hebben</a:t>
            </a:r>
          </a:p>
          <a:p>
            <a:pPr>
              <a:buFont typeface="Wingdings" pitchFamily="2" charset="2"/>
              <a:buChar char="§"/>
            </a:pPr>
            <a:r>
              <a:rPr lang="nl-NL" sz="4400" dirty="0">
                <a:latin typeface="Montserrat" pitchFamily="2" charset="77"/>
              </a:rPr>
              <a:t>Dit zijn ook de meiden die voor alles bij hun ouders terecht kunnen</a:t>
            </a:r>
          </a:p>
          <a:p>
            <a:pPr>
              <a:buFont typeface="Wingdings" pitchFamily="2" charset="2"/>
              <a:buChar char="§"/>
            </a:pPr>
            <a:r>
              <a:rPr lang="nl-NL" sz="4400" dirty="0">
                <a:latin typeface="Montserrat" pitchFamily="2" charset="77"/>
              </a:rPr>
              <a:t>Sommige ouders kennen vrienden uit het dorp maar niet die van school. Ouders hebben geen contact met ouders van vrienden</a:t>
            </a:r>
          </a:p>
          <a:p>
            <a:pPr>
              <a:buFont typeface="Wingdings" pitchFamily="2" charset="2"/>
              <a:buChar char="§"/>
            </a:pPr>
            <a:r>
              <a:rPr lang="nl-NL" sz="4400" dirty="0">
                <a:latin typeface="Montserrat" pitchFamily="2" charset="77"/>
              </a:rPr>
              <a:t>Meeste ouders weten waar ze zijn. Zij hangen niet zonder toezicht van ouders of anderen op straat</a:t>
            </a:r>
          </a:p>
          <a:p>
            <a:pPr>
              <a:buFont typeface="Wingdings" pitchFamily="2" charset="2"/>
              <a:buChar char="§"/>
            </a:pPr>
            <a:r>
              <a:rPr lang="nl-NL" sz="4400" dirty="0">
                <a:latin typeface="Montserrat" pitchFamily="2" charset="77"/>
              </a:rPr>
              <a:t>Enkelen hebben afspraken over </a:t>
            </a:r>
            <a:r>
              <a:rPr lang="nl-NL" sz="4400" dirty="0" err="1">
                <a:latin typeface="Montserrat" pitchFamily="2" charset="77"/>
              </a:rPr>
              <a:t>social</a:t>
            </a:r>
            <a:r>
              <a:rPr lang="nl-NL" sz="4400" dirty="0">
                <a:latin typeface="Montserrat" pitchFamily="2" charset="77"/>
              </a:rPr>
              <a:t> media</a:t>
            </a:r>
          </a:p>
          <a:p>
            <a:pPr>
              <a:buFont typeface="Wingdings" pitchFamily="2" charset="2"/>
              <a:buChar char="§"/>
            </a:pPr>
            <a:r>
              <a:rPr lang="nl-NL" sz="4400" dirty="0">
                <a:latin typeface="Montserrat" pitchFamily="2" charset="77"/>
              </a:rPr>
              <a:t>Er zijn meiden die </a:t>
            </a:r>
            <a:r>
              <a:rPr lang="nl-NL" sz="4400" dirty="0" err="1">
                <a:latin typeface="Montserrat" pitchFamily="2" charset="77"/>
              </a:rPr>
              <a:t>dicpics</a:t>
            </a:r>
            <a:r>
              <a:rPr lang="nl-NL" sz="4400" dirty="0">
                <a:latin typeface="Montserrat" pitchFamily="2" charset="77"/>
              </a:rPr>
              <a:t> ontvangen</a:t>
            </a:r>
          </a:p>
          <a:p>
            <a:pPr>
              <a:buFont typeface="Wingdings" pitchFamily="2" charset="2"/>
              <a:buChar char="§"/>
            </a:pPr>
            <a:r>
              <a:rPr lang="nl-NL" sz="4400" dirty="0">
                <a:latin typeface="Montserrat" pitchFamily="2" charset="77"/>
              </a:rPr>
              <a:t>Er zijn meiden die weten wat ze moeten doen als ze te </a:t>
            </a:r>
            <a:br>
              <a:rPr lang="nl-NL" sz="4400" dirty="0">
                <a:latin typeface="Montserrat" pitchFamily="2" charset="77"/>
              </a:rPr>
            </a:br>
            <a:r>
              <a:rPr lang="nl-NL" sz="4400" dirty="0">
                <a:latin typeface="Montserrat" pitchFamily="2" charset="77"/>
              </a:rPr>
              <a:t>maken krijgen met groepsdruk</a:t>
            </a:r>
          </a:p>
          <a:p>
            <a:pPr>
              <a:buFont typeface="Wingdings" pitchFamily="2" charset="2"/>
              <a:buChar char="§"/>
            </a:pPr>
            <a:endParaRPr lang="nl-NL" sz="2900" dirty="0">
              <a:latin typeface="Montserrat" pitchFamily="2" charset="77"/>
            </a:endParaRPr>
          </a:p>
          <a:p>
            <a:pPr algn="l"/>
            <a:r>
              <a:rPr lang="nl-NL" sz="16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 </a:t>
            </a:r>
            <a:r>
              <a:rPr lang="nl-NL" sz="1600" dirty="0"/>
              <a:t/>
            </a:r>
            <a:br>
              <a:rPr lang="nl-NL" sz="1600" dirty="0"/>
            </a:br>
            <a:endParaRPr lang="nl-NL" sz="2400" dirty="0">
              <a:latin typeface="Montserrat" panose="00000500000000000000" pitchFamily="2" charset="0"/>
            </a:endParaRPr>
          </a:p>
          <a:p>
            <a:pPr>
              <a:buFontTx/>
              <a:buChar char="-"/>
            </a:pPr>
            <a:endParaRPr lang="nl-NL" sz="2400" dirty="0">
              <a:latin typeface="Montserrat" panose="00000500000000000000" pitchFamily="2" charset="0"/>
            </a:endParaRPr>
          </a:p>
          <a:p>
            <a:pPr marL="0" indent="0">
              <a:buNone/>
            </a:pPr>
            <a:r>
              <a:rPr lang="nl-NL" sz="2400" dirty="0">
                <a:latin typeface="Montserrat" panose="00000500000000000000" pitchFamily="2" charset="0"/>
              </a:rPr>
              <a:t/>
            </a:r>
            <a:br>
              <a:rPr lang="nl-NL" sz="2400" dirty="0">
                <a:latin typeface="Montserrat" panose="00000500000000000000" pitchFamily="2" charset="0"/>
              </a:rPr>
            </a:br>
            <a:endParaRPr lang="nl-NL" sz="2400" dirty="0">
              <a:latin typeface="Montserrat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62214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BF20B10C-523E-83E4-8B07-8272824BBA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C01F8F89-4183-89E6-3596-C79A286265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390" y="365125"/>
            <a:ext cx="11515209" cy="1325563"/>
          </a:xfrm>
        </p:spPr>
        <p:txBody>
          <a:bodyPr>
            <a:normAutofit/>
          </a:bodyPr>
          <a:lstStyle/>
          <a:p>
            <a:r>
              <a:rPr lang="nl-NL" sz="3000" b="1" dirty="0">
                <a:latin typeface="Montserrat" panose="00000500000000000000" pitchFamily="2" charset="0"/>
              </a:rPr>
              <a:t>Bevindingen bij de oudere meiden 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xmlns="" id="{162727EB-3582-A18B-05A6-6367549E1B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4390" y="1690688"/>
            <a:ext cx="11374240" cy="6104572"/>
          </a:xfrm>
        </p:spPr>
        <p:txBody>
          <a:bodyPr>
            <a:normAutofit fontScale="550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nl-NL" sz="4400" dirty="0">
                <a:latin typeface="Montserrat" pitchFamily="2" charset="77"/>
              </a:rPr>
              <a:t>Een deel van de meiden wilden hun ervaringen niet delen</a:t>
            </a:r>
          </a:p>
          <a:p>
            <a:pPr>
              <a:buFont typeface="Wingdings" pitchFamily="2" charset="2"/>
              <a:buChar char="§"/>
            </a:pPr>
            <a:r>
              <a:rPr lang="nl-NL" sz="4400" dirty="0">
                <a:latin typeface="Montserrat" pitchFamily="2" charset="77"/>
              </a:rPr>
              <a:t>Een deel was heel open en ervaarden het als goed dat deze onderwerpen bespreekbaar zijn gemaakt</a:t>
            </a:r>
          </a:p>
          <a:p>
            <a:pPr>
              <a:buFont typeface="Wingdings" pitchFamily="2" charset="2"/>
              <a:buChar char="§"/>
            </a:pPr>
            <a:r>
              <a:rPr lang="nl-NL" sz="4400" dirty="0">
                <a:latin typeface="Montserrat" pitchFamily="2" charset="77"/>
              </a:rPr>
              <a:t>Een deel hebben drank uitgeprobeerd toen ze jong waren; </a:t>
            </a:r>
            <a:br>
              <a:rPr lang="nl-NL" sz="4400" dirty="0">
                <a:latin typeface="Montserrat" pitchFamily="2" charset="77"/>
              </a:rPr>
            </a:br>
            <a:r>
              <a:rPr lang="nl-NL" sz="4400" dirty="0">
                <a:latin typeface="Montserrat" pitchFamily="2" charset="77"/>
              </a:rPr>
              <a:t>zij hebben hun seksuele grenzen kunnen bewaren. </a:t>
            </a:r>
            <a:br>
              <a:rPr lang="nl-NL" sz="4400" dirty="0">
                <a:latin typeface="Montserrat" pitchFamily="2" charset="77"/>
              </a:rPr>
            </a:br>
            <a:r>
              <a:rPr lang="nl-NL" sz="4400" dirty="0">
                <a:latin typeface="Montserrat" pitchFamily="2" charset="77"/>
              </a:rPr>
              <a:t>Deze meiden maken zich ernstige zorgen over de 14, 15 jarigen uit de kerk die heel veel drinken en seks hebben met oudere jongens</a:t>
            </a:r>
          </a:p>
          <a:p>
            <a:pPr marL="0" indent="0">
              <a:buNone/>
            </a:pPr>
            <a:endParaRPr lang="nl-NL" sz="4400" dirty="0">
              <a:latin typeface="Montserrat" pitchFamily="2" charset="77"/>
            </a:endParaRPr>
          </a:p>
          <a:p>
            <a:pPr marL="0" indent="0">
              <a:buNone/>
            </a:pPr>
            <a:r>
              <a:rPr lang="nl-NL" sz="4400" dirty="0">
                <a:latin typeface="Montserrat" pitchFamily="2" charset="77"/>
              </a:rPr>
              <a:t>Problematisch middelengebruik vindt voornamelijk </a:t>
            </a:r>
            <a:br>
              <a:rPr lang="nl-NL" sz="4400" dirty="0">
                <a:latin typeface="Montserrat" pitchFamily="2" charset="77"/>
              </a:rPr>
            </a:br>
            <a:r>
              <a:rPr lang="nl-NL" sz="4400" dirty="0">
                <a:latin typeface="Montserrat" pitchFamily="2" charset="77"/>
              </a:rPr>
              <a:t>binnenshuis plaats waardoor de drempel voor hulp zoeken </a:t>
            </a:r>
            <a:br>
              <a:rPr lang="nl-NL" sz="4400" dirty="0">
                <a:latin typeface="Montserrat" pitchFamily="2" charset="77"/>
              </a:rPr>
            </a:br>
            <a:r>
              <a:rPr lang="nl-NL" sz="4400" dirty="0">
                <a:latin typeface="Montserrat" pitchFamily="2" charset="77"/>
              </a:rPr>
              <a:t>soms hoog is</a:t>
            </a:r>
          </a:p>
          <a:p>
            <a:pPr marL="0" indent="0">
              <a:buNone/>
            </a:pPr>
            <a:endParaRPr lang="nl-NL" sz="4400" dirty="0">
              <a:latin typeface="Montserrat" pitchFamily="2" charset="77"/>
            </a:endParaRPr>
          </a:p>
          <a:p>
            <a:pPr marL="0" indent="0">
              <a:buNone/>
            </a:pPr>
            <a:r>
              <a:rPr lang="nl-NL" sz="4400" dirty="0">
                <a:latin typeface="Montserrat" pitchFamily="2" charset="77"/>
              </a:rPr>
              <a:t>Geen signalen opgaven betreft de lopende signalen die er </a:t>
            </a:r>
            <a:br>
              <a:rPr lang="nl-NL" sz="4400" dirty="0">
                <a:latin typeface="Montserrat" pitchFamily="2" charset="77"/>
              </a:rPr>
            </a:br>
            <a:r>
              <a:rPr lang="nl-NL" sz="4400" dirty="0">
                <a:latin typeface="Montserrat" pitchFamily="2" charset="77"/>
              </a:rPr>
              <a:t>zijn over MDMA, Cocaïne, 3MMC</a:t>
            </a:r>
          </a:p>
          <a:p>
            <a:pPr>
              <a:buFont typeface="Wingdings" pitchFamily="2" charset="2"/>
              <a:buChar char="§"/>
            </a:pPr>
            <a:endParaRPr lang="nl-NL" sz="2400" dirty="0">
              <a:latin typeface="Montserrat" pitchFamily="2" charset="77"/>
            </a:endParaRPr>
          </a:p>
          <a:p>
            <a:pPr algn="l"/>
            <a:r>
              <a:rPr lang="nl-NL" sz="16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 </a:t>
            </a:r>
            <a:r>
              <a:rPr lang="nl-NL" sz="1600" dirty="0"/>
              <a:t/>
            </a:r>
            <a:br>
              <a:rPr lang="nl-NL" sz="1600" dirty="0"/>
            </a:br>
            <a:endParaRPr lang="nl-NL" sz="2400" dirty="0">
              <a:latin typeface="Montserrat" panose="00000500000000000000" pitchFamily="2" charset="0"/>
            </a:endParaRPr>
          </a:p>
          <a:p>
            <a:pPr>
              <a:buFontTx/>
              <a:buChar char="-"/>
            </a:pPr>
            <a:endParaRPr lang="nl-NL" sz="2400" dirty="0">
              <a:latin typeface="Montserrat" panose="00000500000000000000" pitchFamily="2" charset="0"/>
            </a:endParaRPr>
          </a:p>
          <a:p>
            <a:pPr marL="0" indent="0">
              <a:buNone/>
            </a:pPr>
            <a:r>
              <a:rPr lang="nl-NL" sz="2400" dirty="0">
                <a:latin typeface="Montserrat" panose="00000500000000000000" pitchFamily="2" charset="0"/>
              </a:rPr>
              <a:t/>
            </a:r>
            <a:br>
              <a:rPr lang="nl-NL" sz="2400" dirty="0">
                <a:latin typeface="Montserrat" panose="00000500000000000000" pitchFamily="2" charset="0"/>
              </a:rPr>
            </a:br>
            <a:endParaRPr lang="nl-NL" sz="2400" dirty="0">
              <a:latin typeface="Montserrat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56612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9AEC97D2-644D-7031-3A0B-0C83B45F57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9575" y="365125"/>
            <a:ext cx="11782425" cy="1325563"/>
          </a:xfrm>
        </p:spPr>
        <p:txBody>
          <a:bodyPr>
            <a:normAutofit/>
          </a:bodyPr>
          <a:lstStyle/>
          <a:p>
            <a:r>
              <a:rPr lang="nl-NL" sz="2400" b="1" dirty="0">
                <a:latin typeface="Montserrat" panose="00000500000000000000" pitchFamily="2" charset="0"/>
              </a:rPr>
              <a:t>Wist u dat…..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C56461FF-57B5-173E-D010-63A7BD6171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3374" y="1690688"/>
            <a:ext cx="11218159" cy="3938587"/>
          </a:xfrm>
        </p:spPr>
        <p:txBody>
          <a:bodyPr>
            <a:normAutofit lnSpcReduction="10000"/>
          </a:bodyPr>
          <a:lstStyle/>
          <a:p>
            <a:r>
              <a:rPr lang="nl-NL" sz="2400" dirty="0">
                <a:latin typeface="Montserrat" pitchFamily="2" charset="77"/>
              </a:rPr>
              <a:t>veel pubers hebben weinig zelfvertrouwen = ‘normaal’</a:t>
            </a:r>
          </a:p>
          <a:p>
            <a:r>
              <a:rPr lang="nl-NL" sz="2400" dirty="0">
                <a:latin typeface="Montserrat" pitchFamily="2" charset="77"/>
              </a:rPr>
              <a:t>er verandert veel: vaak veel ballen in de lucht </a:t>
            </a:r>
          </a:p>
          <a:p>
            <a:r>
              <a:rPr lang="nl-NL" sz="2400" dirty="0">
                <a:latin typeface="Montserrat" pitchFamily="2" charset="77"/>
              </a:rPr>
              <a:t>middelen; </a:t>
            </a:r>
            <a:r>
              <a:rPr lang="nl-NL" sz="2400" dirty="0" err="1">
                <a:latin typeface="Montserrat" pitchFamily="2" charset="77"/>
              </a:rPr>
              <a:t>social</a:t>
            </a:r>
            <a:r>
              <a:rPr lang="nl-NL" sz="2400" dirty="0">
                <a:latin typeface="Montserrat" pitchFamily="2" charset="77"/>
              </a:rPr>
              <a:t> media; lichamelijke/seksuele grenzen risicovol</a:t>
            </a:r>
          </a:p>
          <a:p>
            <a:r>
              <a:rPr lang="nl-NL" sz="2400" dirty="0">
                <a:latin typeface="Montserrat" pitchFamily="2" charset="77"/>
              </a:rPr>
              <a:t>hoe minder weerbaar hoe meer kans op spijt over dingen</a:t>
            </a:r>
          </a:p>
          <a:p>
            <a:r>
              <a:rPr lang="nl-NL" sz="2400" dirty="0">
                <a:latin typeface="Montserrat" pitchFamily="2" charset="77"/>
              </a:rPr>
              <a:t>toename in het gevoel van eigenwaarde bij kinderen als ouders eigenwaarde, zelfvertrouwen hebben</a:t>
            </a:r>
          </a:p>
          <a:p>
            <a:r>
              <a:rPr lang="nl-NL" sz="2400" dirty="0">
                <a:latin typeface="Montserrat" pitchFamily="2" charset="77"/>
              </a:rPr>
              <a:t>een warm gezinsklimaat zorgt voor weerbaarheid</a:t>
            </a:r>
          </a:p>
          <a:p>
            <a:r>
              <a:rPr lang="nl-NL" sz="2400" dirty="0">
                <a:latin typeface="Montserrat" pitchFamily="2" charset="77"/>
              </a:rPr>
              <a:t>niet praten over middelen, </a:t>
            </a:r>
            <a:r>
              <a:rPr lang="nl-NL" sz="2400" dirty="0" err="1">
                <a:latin typeface="Montserrat" pitchFamily="2" charset="77"/>
              </a:rPr>
              <a:t>social</a:t>
            </a:r>
            <a:r>
              <a:rPr lang="nl-NL" sz="2400" dirty="0">
                <a:latin typeface="Montserrat" pitchFamily="2" charset="77"/>
              </a:rPr>
              <a:t> media, seksualiteit </a:t>
            </a:r>
            <a:br>
              <a:rPr lang="nl-NL" sz="2400" dirty="0">
                <a:latin typeface="Montserrat" pitchFamily="2" charset="77"/>
              </a:rPr>
            </a:br>
            <a:r>
              <a:rPr lang="nl-NL" sz="2400" dirty="0">
                <a:latin typeface="Montserrat" pitchFamily="2" charset="77"/>
              </a:rPr>
              <a:t>risicofactoren blijven onbesproken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067713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079B7781-1F97-4350-4AEE-395BF86621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85BCE424-EA76-8373-EAF4-5CA1703CFF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9575" y="365125"/>
            <a:ext cx="11782425" cy="1325563"/>
          </a:xfrm>
        </p:spPr>
        <p:txBody>
          <a:bodyPr>
            <a:normAutofit/>
          </a:bodyPr>
          <a:lstStyle/>
          <a:p>
            <a:r>
              <a:rPr lang="nl-NL" sz="2400" b="1" dirty="0">
                <a:latin typeface="Montserrat" panose="00000500000000000000" pitchFamily="2" charset="0"/>
              </a:rPr>
              <a:t>Beschermende- en risicofactoren t.a.v. middelen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E84C1B70-1FAA-5C32-1E6A-D6984AE843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114" y="2468880"/>
            <a:ext cx="3529966" cy="336042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nl-NL" sz="6200" b="1" dirty="0"/>
              <a:t/>
            </a:r>
            <a:br>
              <a:rPr lang="nl-NL" sz="6200" b="1" dirty="0"/>
            </a:br>
            <a:r>
              <a:rPr lang="nl-NL" sz="6200" b="1" dirty="0"/>
              <a:t/>
            </a:r>
            <a:br>
              <a:rPr lang="nl-NL" sz="6200" b="1" dirty="0"/>
            </a:br>
            <a:r>
              <a:rPr lang="nl-NL" sz="7200" b="1" dirty="0">
                <a:latin typeface="Montserrat" pitchFamily="2" charset="77"/>
              </a:rPr>
              <a:t>Gezin / Ouders</a:t>
            </a:r>
          </a:p>
          <a:p>
            <a:pPr marL="0" indent="0">
              <a:buNone/>
            </a:pPr>
            <a:r>
              <a:rPr lang="nl-NL" sz="7200" dirty="0">
                <a:latin typeface="Montserrat" pitchFamily="2" charset="77"/>
              </a:rPr>
              <a:t>warmte en steun</a:t>
            </a:r>
            <a:br>
              <a:rPr lang="nl-NL" sz="7200" dirty="0">
                <a:latin typeface="Montserrat" pitchFamily="2" charset="77"/>
              </a:rPr>
            </a:br>
            <a:r>
              <a:rPr lang="nl-NL" sz="7200" dirty="0">
                <a:latin typeface="Montserrat" pitchFamily="2" charset="77"/>
              </a:rPr>
              <a:t/>
            </a:r>
            <a:br>
              <a:rPr lang="nl-NL" sz="7200" dirty="0">
                <a:latin typeface="Montserrat" pitchFamily="2" charset="77"/>
              </a:rPr>
            </a:br>
            <a:r>
              <a:rPr lang="nl-NL" sz="7200" dirty="0">
                <a:latin typeface="Montserrat" pitchFamily="2" charset="77"/>
              </a:rPr>
              <a:t>op de hoogte zijn</a:t>
            </a:r>
            <a:br>
              <a:rPr lang="nl-NL" sz="7200" dirty="0">
                <a:latin typeface="Montserrat" pitchFamily="2" charset="77"/>
              </a:rPr>
            </a:br>
            <a:r>
              <a:rPr lang="nl-NL" sz="7200" dirty="0">
                <a:latin typeface="Montserrat" pitchFamily="2" charset="77"/>
              </a:rPr>
              <a:t/>
            </a:r>
            <a:br>
              <a:rPr lang="nl-NL" sz="7200" dirty="0">
                <a:latin typeface="Montserrat" pitchFamily="2" charset="77"/>
              </a:rPr>
            </a:br>
            <a:r>
              <a:rPr lang="nl-NL" sz="7200" dirty="0">
                <a:latin typeface="Montserrat" pitchFamily="2" charset="77"/>
              </a:rPr>
              <a:t>interesse wel en wee</a:t>
            </a:r>
            <a:br>
              <a:rPr lang="nl-NL" sz="7200" dirty="0">
                <a:latin typeface="Montserrat" pitchFamily="2" charset="77"/>
              </a:rPr>
            </a:br>
            <a:r>
              <a:rPr lang="nl-NL" sz="7200" dirty="0">
                <a:latin typeface="Montserrat" pitchFamily="2" charset="77"/>
              </a:rPr>
              <a:t/>
            </a:r>
            <a:br>
              <a:rPr lang="nl-NL" sz="7200" dirty="0">
                <a:latin typeface="Montserrat" pitchFamily="2" charset="77"/>
              </a:rPr>
            </a:br>
            <a:r>
              <a:rPr lang="nl-NL" sz="7200" dirty="0">
                <a:latin typeface="Montserrat" pitchFamily="2" charset="77"/>
              </a:rPr>
              <a:t>tijd doorbrengen</a:t>
            </a:r>
          </a:p>
          <a:p>
            <a:pPr marL="0" indent="0">
              <a:buNone/>
            </a:pPr>
            <a:r>
              <a:rPr lang="nl-NL" sz="7200" dirty="0">
                <a:latin typeface="Montserrat" pitchFamily="2" charset="77"/>
              </a:rPr>
              <a:t>regels stellen en monitoren</a:t>
            </a:r>
          </a:p>
          <a:p>
            <a:pPr marL="0" indent="0">
              <a:buNone/>
            </a:pPr>
            <a:r>
              <a:rPr lang="nl-NL" sz="7200" dirty="0">
                <a:latin typeface="Montserrat" pitchFamily="2" charset="77"/>
              </a:rPr>
              <a:t>betrokken zijn bij school en vrije tijd</a:t>
            </a:r>
          </a:p>
          <a:p>
            <a:pPr marL="0" indent="0">
              <a:buNone/>
            </a:pPr>
            <a:r>
              <a:rPr lang="nl-NL" sz="7200" dirty="0">
                <a:latin typeface="Montserrat" pitchFamily="2" charset="77"/>
              </a:rPr>
              <a:t>contact met andere ouders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/>
            </a:r>
            <a:br>
              <a:rPr lang="nl-NL" dirty="0"/>
            </a:br>
            <a:r>
              <a:rPr lang="nl-NL" dirty="0"/>
              <a:t>N			 </a:t>
            </a:r>
            <a:br>
              <a:rPr lang="nl-NL" dirty="0"/>
            </a:br>
            <a:r>
              <a:rPr lang="nl-NL" dirty="0"/>
              <a:t>			                  </a:t>
            </a:r>
          </a:p>
          <a:p>
            <a:pPr marL="0" indent="0">
              <a:buNone/>
            </a:pPr>
            <a:r>
              <a:rPr lang="nl-NL" dirty="0"/>
              <a:t>	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                </a:t>
            </a:r>
          </a:p>
          <a:p>
            <a:pPr marL="0" indent="0">
              <a:buNone/>
            </a:pPr>
            <a:r>
              <a:rPr lang="nl-NL" dirty="0"/>
              <a:t/>
            </a:r>
            <a:br>
              <a:rPr lang="nl-NL" dirty="0"/>
            </a:br>
            <a:r>
              <a:rPr lang="nl-NL" dirty="0"/>
              <a:t/>
            </a:r>
            <a:br>
              <a:rPr lang="nl-NL" dirty="0"/>
            </a:b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xmlns="" id="{4F1C6ADA-9411-A83B-F072-D7FAB1BF45F1}"/>
              </a:ext>
            </a:extLst>
          </p:cNvPr>
          <p:cNvSpPr txBox="1"/>
          <p:nvPr/>
        </p:nvSpPr>
        <p:spPr>
          <a:xfrm>
            <a:off x="539114" y="1943100"/>
            <a:ext cx="116528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 err="1">
                <a:latin typeface="Montserrat" pitchFamily="2" charset="77"/>
              </a:rPr>
              <a:t>Gezonde+veilige</a:t>
            </a:r>
            <a:r>
              <a:rPr lang="nl-NL" sz="2400" b="1" dirty="0">
                <a:latin typeface="Montserrat" pitchFamily="2" charset="77"/>
              </a:rPr>
              <a:t> omgeving draagt bij aan voorkomen middelengebruik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xmlns="" id="{E35CE9AA-F005-D5D4-6B0B-26907807C361}"/>
              </a:ext>
            </a:extLst>
          </p:cNvPr>
          <p:cNvSpPr txBox="1"/>
          <p:nvPr/>
        </p:nvSpPr>
        <p:spPr>
          <a:xfrm>
            <a:off x="4069080" y="2663190"/>
            <a:ext cx="5486400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 err="1">
                <a:latin typeface="Montserrat" pitchFamily="2" charset="77"/>
              </a:rPr>
              <a:t>Peergroup</a:t>
            </a:r>
            <a:endParaRPr lang="nl-NL" sz="2000" b="1" dirty="0">
              <a:latin typeface="Montserrat" pitchFamily="2" charset="77"/>
            </a:endParaRPr>
          </a:p>
          <a:p>
            <a:r>
              <a:rPr lang="nl-NL" dirty="0">
                <a:latin typeface="Montserrat" pitchFamily="2" charset="77"/>
              </a:rPr>
              <a:t>middelengebruik en gedrag van vrienden</a:t>
            </a:r>
          </a:p>
          <a:p>
            <a:r>
              <a:rPr lang="nl-NL" dirty="0">
                <a:latin typeface="Montserrat" pitchFamily="2" charset="77"/>
              </a:rPr>
              <a:t/>
            </a:r>
            <a:br>
              <a:rPr lang="nl-NL" dirty="0">
                <a:latin typeface="Montserrat" pitchFamily="2" charset="77"/>
              </a:rPr>
            </a:br>
            <a:r>
              <a:rPr lang="nl-NL" dirty="0">
                <a:latin typeface="Montserrat" pitchFamily="2" charset="77"/>
              </a:rPr>
              <a:t>contact met ouders van vrienden van uw kinderen (voor steun in stellen en bewaken van grenzen + uitwisselen kennis en ervaring)</a:t>
            </a:r>
          </a:p>
          <a:p>
            <a:endParaRPr lang="nl-NL" dirty="0">
              <a:latin typeface="Montserrat" pitchFamily="2" charset="77"/>
            </a:endParaRPr>
          </a:p>
          <a:p>
            <a:endParaRPr lang="nl-NL" dirty="0">
              <a:latin typeface="Montserrat" pitchFamily="2" charset="77"/>
            </a:endParaRPr>
          </a:p>
          <a:p>
            <a:r>
              <a:rPr lang="nl-NL" dirty="0">
                <a:latin typeface="Montserrat" pitchFamily="2" charset="77"/>
              </a:rPr>
              <a:t>Risicofactor:</a:t>
            </a:r>
          </a:p>
          <a:p>
            <a:r>
              <a:rPr lang="nl-NL" dirty="0">
                <a:latin typeface="Montserrat" pitchFamily="2" charset="77"/>
              </a:rPr>
              <a:t>Laat buiten hangen zonder toezicht</a:t>
            </a:r>
          </a:p>
          <a:p>
            <a:endParaRPr lang="nl-NL" dirty="0">
              <a:latin typeface="Montserrat" pitchFamily="2" charset="77"/>
            </a:endParaRPr>
          </a:p>
          <a:p>
            <a:endParaRPr lang="nl-NL" dirty="0">
              <a:latin typeface="Montserrat" pitchFamily="2" charset="77"/>
            </a:endParaRPr>
          </a:p>
          <a:p>
            <a:endParaRPr lang="nl-NL" dirty="0">
              <a:latin typeface="Montserrat" pitchFamily="2" charset="77"/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244062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DC7770B2-1D9D-8A3A-5711-761724876F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F64D86AC-3B54-DA91-4512-7C571B74DF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9575" y="365125"/>
            <a:ext cx="11782425" cy="1325563"/>
          </a:xfrm>
        </p:spPr>
        <p:txBody>
          <a:bodyPr>
            <a:normAutofit/>
          </a:bodyPr>
          <a:lstStyle/>
          <a:p>
            <a:r>
              <a:rPr lang="nl-NL" sz="2400" b="1" dirty="0">
                <a:latin typeface="Montserrat" panose="00000500000000000000" pitchFamily="2" charset="0"/>
              </a:rPr>
              <a:t>Beschermende- en risicofactoren t.a.v. middelen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3FB20100-885F-4DD4-C8FC-AC8EE1031F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114" y="2468880"/>
            <a:ext cx="3529966" cy="422910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nl-NL" sz="6200" b="1" dirty="0"/>
              <a:t/>
            </a:r>
            <a:br>
              <a:rPr lang="nl-NL" sz="6200" b="1" dirty="0"/>
            </a:br>
            <a:r>
              <a:rPr lang="nl-NL" sz="6200" b="1" dirty="0"/>
              <a:t/>
            </a:r>
            <a:br>
              <a:rPr lang="nl-NL" sz="6200" b="1" dirty="0"/>
            </a:br>
            <a:r>
              <a:rPr lang="nl-NL" sz="7200" b="1" dirty="0">
                <a:latin typeface="Montserrat" pitchFamily="2" charset="77"/>
              </a:rPr>
              <a:t>School</a:t>
            </a:r>
          </a:p>
          <a:p>
            <a:pPr marL="0" indent="0">
              <a:buNone/>
            </a:pPr>
            <a:r>
              <a:rPr lang="nl-NL" sz="7200" dirty="0">
                <a:latin typeface="Montserrat" pitchFamily="2" charset="77"/>
              </a:rPr>
              <a:t>warmte en steun</a:t>
            </a:r>
            <a:br>
              <a:rPr lang="nl-NL" sz="7200" dirty="0">
                <a:latin typeface="Montserrat" pitchFamily="2" charset="77"/>
              </a:rPr>
            </a:br>
            <a:r>
              <a:rPr lang="nl-NL" sz="7200" dirty="0">
                <a:latin typeface="Montserrat" pitchFamily="2" charset="77"/>
              </a:rPr>
              <a:t/>
            </a:r>
            <a:br>
              <a:rPr lang="nl-NL" sz="7200" dirty="0">
                <a:latin typeface="Montserrat" pitchFamily="2" charset="77"/>
              </a:rPr>
            </a:br>
            <a:r>
              <a:rPr lang="nl-NL" sz="7200" dirty="0">
                <a:latin typeface="Montserrat" pitchFamily="2" charset="77"/>
              </a:rPr>
              <a:t>op de hoogte zijn</a:t>
            </a:r>
            <a:br>
              <a:rPr lang="nl-NL" sz="7200" dirty="0">
                <a:latin typeface="Montserrat" pitchFamily="2" charset="77"/>
              </a:rPr>
            </a:br>
            <a:r>
              <a:rPr lang="nl-NL" sz="7200" dirty="0">
                <a:latin typeface="Montserrat" pitchFamily="2" charset="77"/>
              </a:rPr>
              <a:t/>
            </a:r>
            <a:br>
              <a:rPr lang="nl-NL" sz="7200" dirty="0">
                <a:latin typeface="Montserrat" pitchFamily="2" charset="77"/>
              </a:rPr>
            </a:br>
            <a:r>
              <a:rPr lang="nl-NL" sz="7200" dirty="0">
                <a:latin typeface="Montserrat" pitchFamily="2" charset="77"/>
              </a:rPr>
              <a:t>interesse wel en wee</a:t>
            </a:r>
            <a:br>
              <a:rPr lang="nl-NL" sz="7200" dirty="0">
                <a:latin typeface="Montserrat" pitchFamily="2" charset="77"/>
              </a:rPr>
            </a:br>
            <a:r>
              <a:rPr lang="nl-NL" sz="7200" dirty="0">
                <a:latin typeface="Montserrat" pitchFamily="2" charset="77"/>
              </a:rPr>
              <a:t/>
            </a:r>
            <a:br>
              <a:rPr lang="nl-NL" sz="7200" dirty="0">
                <a:latin typeface="Montserrat" pitchFamily="2" charset="77"/>
              </a:rPr>
            </a:br>
            <a:r>
              <a:rPr lang="nl-NL" sz="7200" dirty="0">
                <a:latin typeface="Montserrat" pitchFamily="2" charset="77"/>
              </a:rPr>
              <a:t>tijd doorbrengen</a:t>
            </a:r>
          </a:p>
          <a:p>
            <a:pPr marL="0" indent="0">
              <a:buNone/>
            </a:pPr>
            <a:r>
              <a:rPr lang="nl-NL" sz="7200" dirty="0">
                <a:latin typeface="Montserrat" pitchFamily="2" charset="77"/>
              </a:rPr>
              <a:t>regels stellen en monitoren</a:t>
            </a:r>
          </a:p>
          <a:p>
            <a:pPr marL="0" indent="0">
              <a:buNone/>
            </a:pPr>
            <a:r>
              <a:rPr lang="nl-NL" sz="7200" dirty="0">
                <a:latin typeface="Montserrat" pitchFamily="2" charset="77"/>
              </a:rPr>
              <a:t>betrokken zijn bij school en vrije tijd</a:t>
            </a:r>
          </a:p>
          <a:p>
            <a:pPr marL="0" indent="0">
              <a:buNone/>
            </a:pPr>
            <a:r>
              <a:rPr lang="nl-NL" sz="7200" dirty="0">
                <a:latin typeface="Montserrat" pitchFamily="2" charset="77"/>
              </a:rPr>
              <a:t>contact met andere ouders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/>
            </a:r>
            <a:br>
              <a:rPr lang="nl-NL" dirty="0"/>
            </a:br>
            <a:r>
              <a:rPr lang="nl-NL" dirty="0"/>
              <a:t>			 </a:t>
            </a:r>
            <a:br>
              <a:rPr lang="nl-NL" dirty="0"/>
            </a:br>
            <a:r>
              <a:rPr lang="nl-NL" dirty="0"/>
              <a:t>			                  </a:t>
            </a:r>
          </a:p>
          <a:p>
            <a:pPr marL="0" indent="0">
              <a:buNone/>
            </a:pPr>
            <a:r>
              <a:rPr lang="nl-NL" dirty="0"/>
              <a:t>	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                </a:t>
            </a:r>
          </a:p>
          <a:p>
            <a:pPr marL="0" indent="0">
              <a:buNone/>
            </a:pPr>
            <a:r>
              <a:rPr lang="nl-NL" dirty="0"/>
              <a:t/>
            </a:r>
            <a:br>
              <a:rPr lang="nl-NL" dirty="0"/>
            </a:br>
            <a:r>
              <a:rPr lang="nl-NL" dirty="0"/>
              <a:t/>
            </a:r>
            <a:br>
              <a:rPr lang="nl-NL" dirty="0"/>
            </a:b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xmlns="" id="{82F7C8AC-F791-C75E-2215-363608188F7B}"/>
              </a:ext>
            </a:extLst>
          </p:cNvPr>
          <p:cNvSpPr txBox="1"/>
          <p:nvPr/>
        </p:nvSpPr>
        <p:spPr>
          <a:xfrm>
            <a:off x="539114" y="1943100"/>
            <a:ext cx="116528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 err="1">
                <a:latin typeface="Montserrat" pitchFamily="2" charset="77"/>
              </a:rPr>
              <a:t>Gezonde+veilige</a:t>
            </a:r>
            <a:r>
              <a:rPr lang="nl-NL" sz="2400" b="1" dirty="0">
                <a:latin typeface="Montserrat" pitchFamily="2" charset="77"/>
              </a:rPr>
              <a:t> omgeving draagt bij aan voorkomen middelengebruik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xmlns="" id="{03D1FD97-7830-BD88-4C15-68822A4C9205}"/>
              </a:ext>
            </a:extLst>
          </p:cNvPr>
          <p:cNvSpPr txBox="1"/>
          <p:nvPr/>
        </p:nvSpPr>
        <p:spPr>
          <a:xfrm>
            <a:off x="4069080" y="2663190"/>
            <a:ext cx="5486400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 err="1">
                <a:latin typeface="Montserrat" pitchFamily="2" charset="77"/>
              </a:rPr>
              <a:t>Vrijetijds</a:t>
            </a:r>
            <a:r>
              <a:rPr lang="nl-NL" sz="2000" b="1" dirty="0">
                <a:latin typeface="Montserrat" pitchFamily="2" charset="77"/>
              </a:rPr>
              <a:t> besteding</a:t>
            </a:r>
          </a:p>
          <a:p>
            <a:r>
              <a:rPr lang="nl-NL" dirty="0">
                <a:latin typeface="Montserrat" pitchFamily="2" charset="77"/>
              </a:rPr>
              <a:t>middelengebruik en gedrag van vrienden</a:t>
            </a:r>
          </a:p>
          <a:p>
            <a:r>
              <a:rPr lang="nl-NL" dirty="0">
                <a:latin typeface="Montserrat" pitchFamily="2" charset="77"/>
              </a:rPr>
              <a:t/>
            </a:r>
            <a:br>
              <a:rPr lang="nl-NL" dirty="0">
                <a:latin typeface="Montserrat" pitchFamily="2" charset="77"/>
              </a:rPr>
            </a:br>
            <a:r>
              <a:rPr lang="nl-NL" dirty="0">
                <a:latin typeface="Montserrat" pitchFamily="2" charset="77"/>
              </a:rPr>
              <a:t>contact met ouders van vrienden van uw kinderen (voor steun in stellen en bewaken van grenzen + uitwisselen kennis en ervaring)</a:t>
            </a:r>
          </a:p>
          <a:p>
            <a:endParaRPr lang="nl-NL" dirty="0">
              <a:latin typeface="Montserrat" pitchFamily="2" charset="77"/>
            </a:endParaRPr>
          </a:p>
          <a:p>
            <a:endParaRPr lang="nl-NL" dirty="0">
              <a:latin typeface="Montserrat" pitchFamily="2" charset="77"/>
            </a:endParaRPr>
          </a:p>
          <a:p>
            <a:r>
              <a:rPr lang="nl-NL" dirty="0">
                <a:latin typeface="Montserrat" pitchFamily="2" charset="77"/>
              </a:rPr>
              <a:t>Risicofactor:</a:t>
            </a:r>
          </a:p>
          <a:p>
            <a:r>
              <a:rPr lang="nl-NL" dirty="0">
                <a:latin typeface="Montserrat" pitchFamily="2" charset="77"/>
              </a:rPr>
              <a:t>Laat buiten hangen zonder toezicht</a:t>
            </a:r>
          </a:p>
          <a:p>
            <a:endParaRPr lang="nl-NL" dirty="0">
              <a:latin typeface="Montserrat" pitchFamily="2" charset="77"/>
            </a:endParaRPr>
          </a:p>
          <a:p>
            <a:endParaRPr lang="nl-NL" dirty="0">
              <a:latin typeface="Montserrat" pitchFamily="2" charset="77"/>
            </a:endParaRPr>
          </a:p>
          <a:p>
            <a:endParaRPr lang="nl-NL" dirty="0">
              <a:latin typeface="Montserrat" pitchFamily="2" charset="77"/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44839014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19179</TotalTime>
  <Words>382</Words>
  <Application>Microsoft Office PowerPoint</Application>
  <PresentationFormat>Breedbeeld</PresentationFormat>
  <Paragraphs>145</Paragraphs>
  <Slides>13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7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21" baseType="lpstr">
      <vt:lpstr>Aptos</vt:lpstr>
      <vt:lpstr>Arial</vt:lpstr>
      <vt:lpstr>Calibri</vt:lpstr>
      <vt:lpstr>Calibri Light</vt:lpstr>
      <vt:lpstr>Montserrat</vt:lpstr>
      <vt:lpstr>Segoe Print</vt:lpstr>
      <vt:lpstr>Wingdings</vt:lpstr>
      <vt:lpstr>Kantoorthema</vt:lpstr>
      <vt:lpstr>PowerPoint-presentatie</vt:lpstr>
      <vt:lpstr>Ouderavond thema ‘Weerbaarheid’</vt:lpstr>
      <vt:lpstr>Bevindingen bij de jongens</vt:lpstr>
      <vt:lpstr>Bevindingen bij de jonge meiden </vt:lpstr>
      <vt:lpstr>Bevindingen bij de jonge meiden </vt:lpstr>
      <vt:lpstr>Bevindingen bij de oudere meiden </vt:lpstr>
      <vt:lpstr>Wist u dat…..</vt:lpstr>
      <vt:lpstr>Beschermende- en risicofactoren t.a.v. middelen</vt:lpstr>
      <vt:lpstr>Beschermende- en risicofactoren t.a.v. middelen</vt:lpstr>
      <vt:lpstr>1.0 preventie geeft voorlichting </vt:lpstr>
      <vt:lpstr>In gesprek met elkaar</vt:lpstr>
      <vt:lpstr>Panel: St. Ontmoeting, 1.0 preventie, Know Limits, kerk</vt:lpstr>
      <vt:lpstr>Afronding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Harriët van Omme</dc:creator>
  <cp:lastModifiedBy>Microsoft-account</cp:lastModifiedBy>
  <cp:revision>28</cp:revision>
  <dcterms:created xsi:type="dcterms:W3CDTF">2022-12-01T13:05:18Z</dcterms:created>
  <dcterms:modified xsi:type="dcterms:W3CDTF">2024-11-22T14:09:41Z</dcterms:modified>
</cp:coreProperties>
</file>